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33" r:id="rId3"/>
    <p:sldId id="434" r:id="rId4"/>
    <p:sldId id="313" r:id="rId5"/>
    <p:sldId id="438" r:id="rId6"/>
    <p:sldId id="260" r:id="rId7"/>
    <p:sldId id="314" r:id="rId8"/>
    <p:sldId id="440" r:id="rId9"/>
    <p:sldId id="319" r:id="rId10"/>
    <p:sldId id="317" r:id="rId11"/>
    <p:sldId id="318" r:id="rId12"/>
    <p:sldId id="316" r:id="rId13"/>
    <p:sldId id="315" r:id="rId14"/>
    <p:sldId id="324" r:id="rId15"/>
    <p:sldId id="328" r:id="rId16"/>
    <p:sldId id="436" r:id="rId17"/>
    <p:sldId id="338" r:id="rId18"/>
    <p:sldId id="339" r:id="rId19"/>
    <p:sldId id="342" r:id="rId20"/>
    <p:sldId id="275" r:id="rId21"/>
    <p:sldId id="437" r:id="rId22"/>
    <p:sldId id="3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5086A0-4E22-B291-D54E-33000D1AEDAE}" name="HEALEY, Helen (WIRRAL COMMUNITY HEALTH AND CARE NHS FOUNDATION TRUST)" initials="HH(CHACNFT" userId="S::helen.healey1@nhs.net::fcbb4b46-3baf-48a0-88ed-a8c6fa82fbd3" providerId="AD"/>
  <p188:author id="{D1DD25BC-F26C-3CB2-C52F-B8F441DAE1AF}" name="CLEARKIN, Karen (WIRRAL COMMUNITY HEALTH AND CARE NHS FOUNDATION TRUST)" initials="CK(CHACNFT" userId="S::karen.clearkin@nhs.net::dc9a45e8-7932-4af4-a9f2-11bf9e03ebcf" providerId="AD"/>
  <p188:author id="{E59072CA-B3F7-2CA5-FFCA-7B8738902136}" name="DEVENEY, Sarah (WIRRAL COMMUNITY HEALTH AND CARE NHS FOUNDATION TRUST)" initials="DS(CHACNFT" userId="S::sdeveney@nhs.net::5f4dfe17-e41f-4142-8d8c-fe13f30d42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19DE-0CB8-4C7D-A959-256C1996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0169D-AFA1-41A8-A928-307334CB2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C1508-8AED-47AB-92EC-8BF52073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E087-191C-4068-ACFF-A15F4532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1F6F8-A6F2-46A3-BCC2-08FD0704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50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B1C0-B547-403C-917E-6C317829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81CB3-82F8-49B2-9EF4-11AEDBF1D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F7F9C-108E-4A00-A5D8-B12F6AD5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4E9D8-6FEE-44DD-8203-E9A77717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30C5-D907-4916-B0D8-4C57E7C1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17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AE953-8AC8-4793-AEE7-9A07E38AB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0ADE7-9F48-407F-BB3B-552A901EF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B577-6501-4AEB-9413-B76E8361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45BB-CACB-42A3-A9B2-F598A505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BC52-5AC2-42B8-B4E4-DABDE566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158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19DE-0CB8-4C7D-A959-256C1996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0169D-AFA1-41A8-A928-307334CB2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C1508-8AED-47AB-92EC-8BF52073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E087-191C-4068-ACFF-A15F4532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1F6F8-A6F2-46A3-BCC2-08FD0704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079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0C9E-7696-4255-B06B-022B015F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8DB2-0500-4BF2-9401-B5D56FC3B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5D35D-BF70-4E10-ACB2-705D3B1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E747F-D661-4A03-A8DB-6D22EC72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C27C-3D19-4079-BADD-09E7D456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1E0B-4904-48EB-A7C8-303F0C8E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6984-2A7C-4F57-BE15-EED65BF79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CB18F-2FF8-4350-AC62-BE437B47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488BA-7103-47A2-AD9C-066B93DB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81139-5D27-483B-AB57-A4ABB768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76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74E5-1F0F-46C4-8418-DC010EF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D56F1-5D41-4E06-945B-5E8CDF7CB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EE7AE-9EBC-43F7-8A17-24C6CC6D0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5DA0C-59D0-4172-AA2E-41CB59F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6FD82-1581-4406-B5FA-18E7A0A5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F2375-2EF9-4C04-A9E6-A151D404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0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EBAF-40BE-4A49-8F9A-A49BCD53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74536-8482-49F1-BE7A-6467C2C6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A33E-E674-493D-A2CA-8725A9D70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8B2E8-2231-4685-9A86-BD10A14ED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6D6EA-45DF-4D37-9FF3-578B32641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1C12F-18B3-4227-951E-04AE6929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2809F-3D04-4260-8ADA-735B207B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0ACDB-CFB1-473B-8ED7-9F8CD5F2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23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3AF3-5A45-4BF4-BBB8-51713E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3E525-363F-4061-A2A6-EA45D1CF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E6D1D-7E8D-4ECE-9B98-19E8119D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0824F-7BE2-49E0-BE9C-6CF5F09C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01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45C0E-FC7A-48A9-B0F0-F03BA00C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8F657-47EB-4EEA-A123-22BF2FCD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1E74A-F987-46C2-8852-EAA97CE7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82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52E74-0480-41AC-8BE4-6B64B430A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0E714-5459-489C-82A5-3886716F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F6A6-FCAA-4AF5-86CB-C9DF67ACA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DE9A7-35EE-4AB3-A8F8-4271F3B7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A9852-8C6B-46CB-9125-CCC36AC6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281BD-1227-4FAD-93B6-49134359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06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E0C9E-7696-4255-B06B-022B015F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8DB2-0500-4BF2-9401-B5D56FC3B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5D35D-BF70-4E10-ACB2-705D3B1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E747F-D661-4A03-A8DB-6D22EC72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C27C-3D19-4079-BADD-09E7D456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19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B8E1-BB1E-4315-93AD-C2AF724E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83528-29FB-4842-A4D6-5A32086A7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3BD74-1A9E-4D0B-B398-9BE5E43F0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2CFBE-B4BF-439E-8EB3-B7D172B4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DE9A0-903D-4C4E-B357-B3AD4CF8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1B6C3-91CF-4B38-9168-1C8439F2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7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B1C0-B547-403C-917E-6C317829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81CB3-82F8-49B2-9EF4-11AEDBF1D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F7F9C-108E-4A00-A5D8-B12F6AD5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4E9D8-6FEE-44DD-8203-E9A77717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30C5-D907-4916-B0D8-4C57E7C1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345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AE953-8AC8-4793-AEE7-9A07E38AB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0ADE7-9F48-407F-BB3B-552A901EF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2B577-6501-4AEB-9413-B76E8361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45BB-CACB-42A3-A9B2-F598A505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9BC52-5AC2-42B8-B4E4-DABDE566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07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1E0B-4904-48EB-A7C8-303F0C8E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86984-2A7C-4F57-BE15-EED65BF79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CB18F-2FF8-4350-AC62-BE437B47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488BA-7103-47A2-AD9C-066B93DB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81139-5D27-483B-AB57-A4ABB7688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74E5-1F0F-46C4-8418-DC010EF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D56F1-5D41-4E06-945B-5E8CDF7CB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EE7AE-9EBC-43F7-8A17-24C6CC6D0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5DA0C-59D0-4172-AA2E-41CB59F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6FD82-1581-4406-B5FA-18E7A0A5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F2375-2EF9-4C04-A9E6-A151D404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51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EBAF-40BE-4A49-8F9A-A49BCD53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74536-8482-49F1-BE7A-6467C2C6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A33E-E674-493D-A2CA-8725A9D70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8B2E8-2231-4685-9A86-BD10A14ED9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6D6EA-45DF-4D37-9FF3-578B32641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A1C12F-18B3-4227-951E-04AE6929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22809F-3D04-4260-8ADA-735B207B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0ACDB-CFB1-473B-8ED7-9F8CD5F2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8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3AF3-5A45-4BF4-BBB8-51713E2C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53E525-363F-4061-A2A6-EA45D1CF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E6D1D-7E8D-4ECE-9B98-19E8119D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0824F-7BE2-49E0-BE9C-6CF5F09C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54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45C0E-FC7A-48A9-B0F0-F03BA00C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8F657-47EB-4EEA-A123-22BF2FCD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1E74A-F987-46C2-8852-EAA97CE7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2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52E74-0480-41AC-8BE4-6B64B430A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0E714-5459-489C-82A5-3886716F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FF6A6-FCAA-4AF5-86CB-C9DF67ACA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DE9A7-35EE-4AB3-A8F8-4271F3B7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A9852-8C6B-46CB-9125-CCC36AC6D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281BD-1227-4FAD-93B6-49134359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19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B8E1-BB1E-4315-93AD-C2AF724E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83528-29FB-4842-A4D6-5A32086A7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3BD74-1A9E-4D0B-B398-9BE5E43F0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2CFBE-B4BF-439E-8EB3-B7D172B4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63B4F5-5750-4018-881F-44558D090038}" type="datetimeFigureOut">
              <a:rPr lang="en-GB" smtClean="0"/>
              <a:t>04/02/2025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DE9A0-903D-4C4E-B357-B3AD4CF8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1B6C3-91CF-4B38-9168-1C8439F2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E8D1BA-F7F5-4331-9BE3-941C9C79C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43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7EEBF3-A71E-42A4-89FE-552C35924A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7EEBF3-A71E-42A4-89FE-552C35924A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propublica.org/article/expired-respirators-reused-masks-nurses-in-the-nations-original-covid-19-epicenter-offer-sobering-accounts-of-what-could-come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pexels.com/photo/man-wearing-face-mask-4472634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pngall.com/medicine-png/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hyperlink" Target="https://antibioticguardian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qc.org.uk/guidance-providers/residential-adult-social-care/infection-prevention-control-care-homes" TargetMode="External"/><Relationship Id="rId7" Type="http://schemas.openxmlformats.org/officeDocument/2006/relationships/hyperlink" Target="https://www.wchc.nhs.uk/services/infection-prevention-and-control/" TargetMode="External"/><Relationship Id="rId2" Type="http://schemas.openxmlformats.org/officeDocument/2006/relationships/hyperlink" Target="https://www.infectionpreventioncontrol.co.uk/domiciliary-care/polici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ntibioticguardian.com/" TargetMode="External"/><Relationship Id="rId5" Type="http://schemas.openxmlformats.org/officeDocument/2006/relationships/hyperlink" Target="https://www.england.nhs.uk/publication/national-standards-of-healthcare-cleanliness-2021/" TargetMode="External"/><Relationship Id="rId4" Type="http://schemas.openxmlformats.org/officeDocument/2006/relationships/hyperlink" Target="https://www.england.nhs.uk/publication/national-infection-prevention-and-control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s://www.wchc.nhs.uk/services/infection-prevention-and-control/" TargetMode="External"/><Relationship Id="rId4" Type="http://schemas.openxmlformats.org/officeDocument/2006/relationships/hyperlink" Target="mailto:ipc.wirralct@nhs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openclipart.org/detail/174484/red-cross-by-witcombem-174484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https://www.england.nhs.uk/national-infection-prevention-and-control-manual-nipcm-for-englan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pixnio.com/people/male-men/photograph-captured-a-sneeze-in-progress-revealing-the-plume-of-salivary-droplets-as-they-are-expelled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EDCCBD-C90E-44C1-A7B8-ECE0533FD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E6360-B0A8-4E2C-BBDE-5E934AED34EF}"/>
              </a:ext>
            </a:extLst>
          </p:cNvPr>
          <p:cNvSpPr txBox="1"/>
          <p:nvPr/>
        </p:nvSpPr>
        <p:spPr>
          <a:xfrm>
            <a:off x="366825" y="1238728"/>
            <a:ext cx="1145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2060"/>
                </a:solidFill>
              </a:rPr>
              <a:t>Infection Prevention &amp; Control  Standard Precautions Training – Domiciliary Care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E07C1-C140-4448-B120-08254C929535}"/>
              </a:ext>
            </a:extLst>
          </p:cNvPr>
          <p:cNvSpPr txBox="1"/>
          <p:nvPr/>
        </p:nvSpPr>
        <p:spPr>
          <a:xfrm>
            <a:off x="297083" y="3547052"/>
            <a:ext cx="559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Infection Prevention &amp; Control Team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105E1A-5EC1-F8D0-78FE-D37723B43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3760" y="30746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3"/>
    </mc:Choice>
    <mc:Fallback xmlns=""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136100" y="314557"/>
            <a:ext cx="719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Personal Protective Equipment (PPE)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136100" y="1306174"/>
            <a:ext cx="6913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Before undertaking any procedure, staff should</a:t>
            </a:r>
            <a:r>
              <a:rPr lang="en-GB" b="1" dirty="0"/>
              <a:t> </a:t>
            </a:r>
            <a:r>
              <a:rPr lang="en-GB" dirty="0"/>
              <a:t>assess</a:t>
            </a:r>
            <a:r>
              <a:rPr lang="en-GB" b="1" dirty="0"/>
              <a:t> </a:t>
            </a:r>
            <a:r>
              <a:rPr lang="en-GB" dirty="0"/>
              <a:t>any likely exposure to infection,  blood and/or other body fluids and wear PPE that adequately protects them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PPE must be: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Located/applied close to point of use and  -  (for domiciliary visits PPE must be transported in clean receptacle)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Single use, unless specified by manufacturer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Applied and removed correctly and in the correct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Changed immediately after each person/procedure or task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Disposed of correctly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 hygiene must be undertaken prior to putting on/taking off PPE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</a:endParaRPr>
          </a:p>
          <a:p>
            <a:pPr lvl="1"/>
            <a:r>
              <a:rPr lang="en-GB" dirty="0">
                <a:solidFill>
                  <a:prstClr val="black"/>
                </a:solidFill>
              </a:rPr>
              <a:t>			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6288C2-BE10-50A7-0B27-184152189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0475" y="470217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18F63-19B6-4316-3B1B-8E229A867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88" y="1306174"/>
            <a:ext cx="4925512" cy="53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660"/>
    </mc:Choice>
    <mc:Fallback xmlns="">
      <p:transition spd="slow" advClick="0" advTm="6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184226" y="349183"/>
            <a:ext cx="719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Personal Protective Equipment (PPE)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318980" y="1753669"/>
            <a:ext cx="1147784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Gloves/Aprons</a:t>
            </a:r>
            <a:r>
              <a:rPr lang="en-GB" dirty="0"/>
              <a:t> must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Changed if perforated/ripped/contaminated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Appropriate for use, fit for purpose and well-fitted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Alcohol gel should not be used on gloves</a:t>
            </a:r>
          </a:p>
          <a:p>
            <a:pPr lvl="1"/>
            <a:endParaRPr lang="en-GB" sz="900" dirty="0"/>
          </a:p>
          <a:p>
            <a:pPr marL="0" lvl="1"/>
            <a:endParaRPr lang="en-GB" sz="900" b="1" dirty="0"/>
          </a:p>
          <a:p>
            <a:pPr marL="549275" lvl="2" indent="-549275"/>
            <a:endParaRPr lang="en-GB" sz="900" b="1" dirty="0"/>
          </a:p>
          <a:p>
            <a:pPr marL="549275" lvl="2" indent="-549275"/>
            <a:r>
              <a:rPr lang="en-GB" b="1" dirty="0"/>
              <a:t>Eye protection must be:</a:t>
            </a:r>
          </a:p>
          <a:p>
            <a:pPr marL="809625" lvl="1" indent="-269875">
              <a:buFont typeface="Arial" panose="020B0604020202020204" pitchFamily="34" charset="0"/>
              <a:buChar char="•"/>
              <a:tabLst>
                <a:tab pos="539750" algn="l"/>
              </a:tabLst>
            </a:pPr>
            <a:r>
              <a:rPr lang="en-GB" dirty="0"/>
              <a:t>Worn if risk of blood and/or body fluid exposure to the eyes or face is anticipated or likely</a:t>
            </a:r>
          </a:p>
          <a:p>
            <a:pPr marL="809625" lvl="1" indent="-269875">
              <a:buFont typeface="Arial" panose="020B0604020202020204" pitchFamily="34" charset="0"/>
              <a:buChar char="•"/>
              <a:tabLst>
                <a:tab pos="539750" algn="l"/>
              </a:tabLst>
            </a:pPr>
            <a:r>
              <a:rPr lang="en-GB" dirty="0"/>
              <a:t>Worn when caring for a person suspected or confirmed COVID 19/respiratory illness </a:t>
            </a:r>
          </a:p>
          <a:p>
            <a:pPr marL="549275" lvl="2"/>
            <a:endParaRPr lang="en-GB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FD4BFD-DD18-61F2-26AF-93F46391C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0925" y="5456086"/>
            <a:ext cx="406400" cy="406400"/>
          </a:xfrm>
          <a:prstGeom prst="rect">
            <a:avLst/>
          </a:prstGeom>
        </p:spPr>
      </p:pic>
      <p:pic>
        <p:nvPicPr>
          <p:cNvPr id="6" name="Picture 5" descr="A person wearing a face shield&#10;&#10;Description automatically generated">
            <a:extLst>
              <a:ext uri="{FF2B5EF4-FFF2-40B4-BE49-F238E27FC236}">
                <a16:creationId xmlns:a16="http://schemas.microsoft.com/office/drawing/2014/main" id="{E8334F5A-CAE8-1869-02FE-D034A9734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35277" y="4266311"/>
            <a:ext cx="2915295" cy="19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186"/>
    </mc:Choice>
    <mc:Fallback xmlns="">
      <p:transition spd="slow" advClick="0" advTm="6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318980" y="1440713"/>
            <a:ext cx="7297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 </a:t>
            </a:r>
            <a:r>
              <a:rPr lang="en-GB" sz="3600" b="1" dirty="0">
                <a:solidFill>
                  <a:srgbClr val="0070C0"/>
                </a:solidFill>
              </a:rPr>
              <a:t>Personal Protective Equipment (PPE)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318980" y="2188092"/>
            <a:ext cx="1147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Fluid Resistant Surgical Facemask (FRSM)</a:t>
            </a:r>
            <a:r>
              <a:rPr lang="en-GB" dirty="0"/>
              <a:t> act: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To protect the person you are caring for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To protect yourself</a:t>
            </a:r>
            <a:endParaRPr lang="en-GB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Key points: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Wear with eye protection if splashing or spraying of blood/body fluids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Well fitting and fit for purpose, fully covering the mouth and nose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Worn correctly and not to be touched once put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Should be changed if they become moist, damaged, contaminated or soiled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Worn in line with current guidance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A1DED8-0058-DBE6-C01D-8701ED8F5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0450" y="5426075"/>
            <a:ext cx="406400" cy="406400"/>
          </a:xfrm>
          <a:prstGeom prst="rect">
            <a:avLst/>
          </a:prstGeom>
        </p:spPr>
      </p:pic>
      <p:pic>
        <p:nvPicPr>
          <p:cNvPr id="6" name="Picture 5" descr="A person wearing a face mask&#10;&#10;Description automatically generated">
            <a:extLst>
              <a:ext uri="{FF2B5EF4-FFF2-40B4-BE49-F238E27FC236}">
                <a16:creationId xmlns:a16="http://schemas.microsoft.com/office/drawing/2014/main" id="{E31A3064-4D31-CCEA-A316-7A294D2AB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77696" y="1990128"/>
            <a:ext cx="2158308" cy="28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756"/>
    </mc:Choice>
    <mc:Fallback xmlns="">
      <p:transition spd="slow" advClick="0" advTm="5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318980" y="1440713"/>
            <a:ext cx="1016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 management of blood and body fluid spillages</a:t>
            </a:r>
            <a:r>
              <a:rPr lang="en-GB" sz="36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31164-A7DD-4AF9-8F85-0A20248B3BC1}"/>
              </a:ext>
            </a:extLst>
          </p:cNvPr>
          <p:cNvSpPr txBox="1"/>
          <p:nvPr/>
        </p:nvSpPr>
        <p:spPr>
          <a:xfrm flipH="1">
            <a:off x="288538" y="1838469"/>
            <a:ext cx="1147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Blood and body fluids may contain high concentration of micro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Refer to appendix 9 (IPC manual)  – Best management of blood and body fluid spills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N.B</a:t>
            </a:r>
            <a:r>
              <a:rPr lang="en-GB" dirty="0"/>
              <a:t>. 10,000 parts per million available chlorine solution is required for blood/some bodily fluid spills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Consider use of spill kits if available within the setting </a:t>
            </a:r>
          </a:p>
          <a:p>
            <a:pPr marL="549275" lvl="2"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10ECA-EE59-4843-8E14-335A696E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6" t="9785" r="16157" b="5411"/>
          <a:stretch/>
        </p:blipFill>
        <p:spPr>
          <a:xfrm>
            <a:off x="10224459" y="4452990"/>
            <a:ext cx="1648561" cy="192859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D3AFEB-209A-2F30-75ED-6D379607E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9280" y="561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228"/>
    </mc:Choice>
    <mc:Fallback xmlns="">
      <p:transition spd="slow" advClick="0" advTm="54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366605" y="1219367"/>
            <a:ext cx="7062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GB" sz="3600" b="1" dirty="0">
                <a:solidFill>
                  <a:srgbClr val="002060"/>
                </a:solidFill>
              </a:rPr>
              <a:t>Management of Inoculation Injuries</a:t>
            </a:r>
            <a:endParaRPr lang="en-GB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782569-13D5-419A-8956-3E30DC060FAD}"/>
              </a:ext>
            </a:extLst>
          </p:cNvPr>
          <p:cNvSpPr txBox="1"/>
          <p:nvPr/>
        </p:nvSpPr>
        <p:spPr>
          <a:xfrm>
            <a:off x="2955748" y="2203158"/>
            <a:ext cx="226695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 cmpd="sng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GB" altLang="en-US" sz="1200" dirty="0">
              <a:cs typeface="Arial" charset="0"/>
            </a:endParaRPr>
          </a:p>
          <a:p>
            <a:pPr algn="ctr"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Skin Intact</a:t>
            </a:r>
          </a:p>
          <a:p>
            <a:pPr algn="ctr"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Penetration of sterile sharp object</a:t>
            </a:r>
            <a:endParaRPr lang="en-GB" altLang="en-US" sz="1200" dirty="0">
              <a:cs typeface="Arial" charset="0"/>
            </a:endParaRPr>
          </a:p>
          <a:p>
            <a:pPr>
              <a:defRPr/>
            </a:pPr>
            <a:endParaRPr lang="en-GB" sz="1200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A4943-34AC-4D21-9DBE-BA32D6B53662}"/>
              </a:ext>
            </a:extLst>
          </p:cNvPr>
          <p:cNvSpPr txBox="1"/>
          <p:nvPr/>
        </p:nvSpPr>
        <p:spPr>
          <a:xfrm>
            <a:off x="2975642" y="3486008"/>
            <a:ext cx="226695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chemeClr val="accent1">
                <a:lumMod val="9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Penetration or abrasion of skin by a contaminated sharp object, instrument, needle, human bite or scratch involving broken skin</a:t>
            </a:r>
            <a:endParaRPr lang="en-GB" sz="1200" dirty="0"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BB4C1-5C44-474A-8CD4-5D3790C305DE}"/>
              </a:ext>
            </a:extLst>
          </p:cNvPr>
          <p:cNvSpPr txBox="1"/>
          <p:nvPr/>
        </p:nvSpPr>
        <p:spPr>
          <a:xfrm>
            <a:off x="2981992" y="4823392"/>
            <a:ext cx="22606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GB" altLang="en-US" sz="1200" dirty="0">
              <a:cs typeface="Arial" charset="0"/>
            </a:endParaRPr>
          </a:p>
          <a:p>
            <a:pPr algn="ctr"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Blood splash – into eyes, nose, mouth or broken skin</a:t>
            </a:r>
          </a:p>
          <a:p>
            <a:pPr>
              <a:defRPr/>
            </a:pPr>
            <a:endParaRPr lang="en-GB" sz="1200" dirty="0"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409AF-20B3-4E3A-B813-196D0F8E69F6}"/>
              </a:ext>
            </a:extLst>
          </p:cNvPr>
          <p:cNvSpPr txBox="1"/>
          <p:nvPr/>
        </p:nvSpPr>
        <p:spPr>
          <a:xfrm>
            <a:off x="6019780" y="2063945"/>
            <a:ext cx="2460625" cy="1015663"/>
          </a:xfrm>
          <a:prstGeom prst="rect">
            <a:avLst/>
          </a:prstGeom>
          <a:solidFill>
            <a:srgbClr val="B4DE86"/>
          </a:solidFill>
          <a:ln w="6350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Wash site with soap and water and cover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Inform manager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Complete incident report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No further action</a:t>
            </a:r>
            <a:endParaRPr lang="en-GB" sz="1200" dirty="0"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8492F-A7C5-48E3-B560-849791005740}"/>
              </a:ext>
            </a:extLst>
          </p:cNvPr>
          <p:cNvSpPr txBox="1"/>
          <p:nvPr/>
        </p:nvSpPr>
        <p:spPr>
          <a:xfrm>
            <a:off x="6019780" y="3257293"/>
            <a:ext cx="2460625" cy="1384995"/>
          </a:xfrm>
          <a:prstGeom prst="rect">
            <a:avLst/>
          </a:prstGeom>
          <a:solidFill>
            <a:srgbClr val="B4DE86"/>
          </a:solidFill>
          <a:ln w="6350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Encourage bleeding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Do not suck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Wash site with soap and water and cover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Identify and dispose of sharps correctly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Inform manager</a:t>
            </a:r>
            <a:endParaRPr lang="en-GB" sz="1200" dirty="0"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1CE1C1-2360-450F-A3B9-DB7111518EA7}"/>
              </a:ext>
            </a:extLst>
          </p:cNvPr>
          <p:cNvSpPr txBox="1"/>
          <p:nvPr/>
        </p:nvSpPr>
        <p:spPr>
          <a:xfrm>
            <a:off x="6019780" y="4819973"/>
            <a:ext cx="2460625" cy="1200329"/>
          </a:xfrm>
          <a:prstGeom prst="rect">
            <a:avLst/>
          </a:prstGeom>
          <a:solidFill>
            <a:srgbClr val="B4DE86"/>
          </a:solidFill>
          <a:ln w="63500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Irrigate with copious amounts of water (before and after removal of contact lenses)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Water to rinse the mouth should not be swallowed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latin typeface="Arial" panose="020B0604020202020204" pitchFamily="34" charset="0"/>
              </a:rPr>
              <a:t>Inform manager</a:t>
            </a:r>
            <a:endParaRPr lang="en-GB" sz="1200" dirty="0"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4F5A64C-5A7F-4F22-96E1-B486E6710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604" y="3486660"/>
            <a:ext cx="2006600" cy="646331"/>
          </a:xfrm>
          <a:prstGeom prst="rect">
            <a:avLst/>
          </a:prstGeom>
          <a:solidFill>
            <a:srgbClr val="FFAA71"/>
          </a:solidFill>
          <a:ln w="6350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 sz="1200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1200" dirty="0">
                <a:latin typeface="Arial" panose="020B0604020202020204" pitchFamily="34" charset="0"/>
              </a:rPr>
              <a:t>Refer to employer’s policy</a:t>
            </a:r>
          </a:p>
          <a:p>
            <a:pPr eaLnBrk="1" hangingPunct="1"/>
            <a:endParaRPr lang="en-GB" altLang="en-US" sz="1200" dirty="0">
              <a:latin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059A5A-9778-4ABE-B2CC-6DC126B744BB}"/>
              </a:ext>
            </a:extLst>
          </p:cNvPr>
          <p:cNvCxnSpPr>
            <a:cxnSpLocks/>
          </p:cNvCxnSpPr>
          <p:nvPr/>
        </p:nvCxnSpPr>
        <p:spPr>
          <a:xfrm>
            <a:off x="5222698" y="2599652"/>
            <a:ext cx="68139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3379E9-6C39-4407-9974-57C35C855B3A}"/>
              </a:ext>
            </a:extLst>
          </p:cNvPr>
          <p:cNvCxnSpPr>
            <a:cxnSpLocks/>
          </p:cNvCxnSpPr>
          <p:nvPr/>
        </p:nvCxnSpPr>
        <p:spPr>
          <a:xfrm>
            <a:off x="5242592" y="4002691"/>
            <a:ext cx="68139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68A60A-D5EC-4CB7-8B73-6F11AE564589}"/>
              </a:ext>
            </a:extLst>
          </p:cNvPr>
          <p:cNvCxnSpPr>
            <a:cxnSpLocks/>
          </p:cNvCxnSpPr>
          <p:nvPr/>
        </p:nvCxnSpPr>
        <p:spPr>
          <a:xfrm>
            <a:off x="5242592" y="5238890"/>
            <a:ext cx="68139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DD0713-8273-412E-B9FD-C07B37E42235}"/>
              </a:ext>
            </a:extLst>
          </p:cNvPr>
          <p:cNvCxnSpPr>
            <a:cxnSpLocks/>
          </p:cNvCxnSpPr>
          <p:nvPr/>
        </p:nvCxnSpPr>
        <p:spPr>
          <a:xfrm>
            <a:off x="8456613" y="3809825"/>
            <a:ext cx="528991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0">
            <a:extLst>
              <a:ext uri="{FF2B5EF4-FFF2-40B4-BE49-F238E27FC236}">
                <a16:creationId xmlns:a16="http://schemas.microsoft.com/office/drawing/2014/main" id="{078705BF-D784-491A-A9AB-B4A870A8C31F}"/>
              </a:ext>
            </a:extLst>
          </p:cNvPr>
          <p:cNvCxnSpPr>
            <a:cxnSpLocks/>
          </p:cNvCxnSpPr>
          <p:nvPr/>
        </p:nvCxnSpPr>
        <p:spPr>
          <a:xfrm flipV="1">
            <a:off x="8480405" y="3809825"/>
            <a:ext cx="279773" cy="1504997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F669C-FA12-A1EE-1E1A-B0F5C325B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3269" y="5631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260D67-7C2B-404D-8186-8E6F4B051852}"/>
              </a:ext>
            </a:extLst>
          </p:cNvPr>
          <p:cNvSpPr txBox="1"/>
          <p:nvPr/>
        </p:nvSpPr>
        <p:spPr>
          <a:xfrm>
            <a:off x="445778" y="421209"/>
            <a:ext cx="406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What is an outbreak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F9D59-1ECC-43CA-9929-FB8B65BC5492}"/>
              </a:ext>
            </a:extLst>
          </p:cNvPr>
          <p:cNvSpPr txBox="1"/>
          <p:nvPr/>
        </p:nvSpPr>
        <p:spPr>
          <a:xfrm flipH="1">
            <a:off x="318980" y="1531653"/>
            <a:ext cx="114778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0B0C0C"/>
                </a:solidFill>
                <a:effectLst/>
                <a:ea typeface="Calibri" panose="020F0502020204030204" pitchFamily="34" charset="0"/>
              </a:rPr>
              <a:t>An outbreak is defined as 2 or more positive (or clinically suspected) linked </a:t>
            </a:r>
            <a:r>
              <a:rPr lang="en-GB" sz="1800">
                <a:solidFill>
                  <a:srgbClr val="0B0C0C"/>
                </a:solidFill>
                <a:effectLst/>
                <a:ea typeface="Calibri" panose="020F0502020204030204" pitchFamily="34" charset="0"/>
              </a:rPr>
              <a:t>cases</a:t>
            </a:r>
            <a:r>
              <a:rPr lang="en-GB">
                <a:solidFill>
                  <a:srgbClr val="0B0C0C"/>
                </a:solidFill>
                <a:ea typeface="Calibri" panose="020F0502020204030204" pitchFamily="34" charset="0"/>
              </a:rPr>
              <a:t> – (</a:t>
            </a:r>
            <a:r>
              <a:rPr lang="en-GB" sz="1800">
                <a:solidFill>
                  <a:srgbClr val="0B0C0C"/>
                </a:solidFill>
                <a:effectLst/>
                <a:ea typeface="Calibri" panose="020F0502020204030204" pitchFamily="34" charset="0"/>
              </a:rPr>
              <a:t>staff and</a:t>
            </a:r>
            <a:r>
              <a:rPr lang="en-GB">
                <a:solidFill>
                  <a:srgbClr val="0B0C0C"/>
                </a:solidFill>
                <a:ea typeface="Calibri" panose="020F0502020204030204" pitchFamily="34" charset="0"/>
              </a:rPr>
              <a:t> or </a:t>
            </a:r>
            <a:r>
              <a:rPr lang="en-GB" sz="1800">
                <a:solidFill>
                  <a:srgbClr val="0B0C0C"/>
                </a:solidFill>
                <a:effectLst/>
                <a:ea typeface="Calibri" panose="020F0502020204030204" pitchFamily="34" charset="0"/>
              </a:rPr>
              <a:t>service </a:t>
            </a:r>
            <a:r>
              <a:rPr lang="en-GB" sz="1800" dirty="0">
                <a:solidFill>
                  <a:srgbClr val="0B0C0C"/>
                </a:solidFill>
                <a:effectLst/>
                <a:ea typeface="Calibri" panose="020F0502020204030204" pitchFamily="34" charset="0"/>
              </a:rPr>
              <a:t>users)</a:t>
            </a:r>
          </a:p>
          <a:p>
            <a:endParaRPr lang="en-GB" dirty="0">
              <a:solidFill>
                <a:srgbClr val="0B0C0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Prompt recognition, response/management and reporting of suspected outbreaks </a:t>
            </a:r>
            <a:r>
              <a:rPr lang="en-GB" dirty="0"/>
              <a:t>is essential to minimise spread of infection – report to IPC service  0151 604 7750  (out of hours UKHSA – 0344 225 0562) staff should be aware of how to manage evolving situations.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Educate staff on how to recognise signs of an outbreak and what actions they should take.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a typeface="Calibri" panose="020F0502020204030204" pitchFamily="34" charset="0"/>
              </a:rPr>
              <a:t>Effective prompt recognition and management of outbreaks can reduce spread within care settings and help to keep everyone safe </a:t>
            </a:r>
            <a:endParaRPr lang="en-GB" sz="18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EB467A-8BA3-F0C8-AC78-EA6856547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6960" y="52300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2"/>
    </mc:Choice>
    <mc:Fallback xmlns="">
      <p:transition spd="slow" advTm="7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61EC2-3826-4E41-B97A-D0E8224A81B7}"/>
              </a:ext>
            </a:extLst>
          </p:cNvPr>
          <p:cNvSpPr txBox="1"/>
          <p:nvPr/>
        </p:nvSpPr>
        <p:spPr>
          <a:xfrm>
            <a:off x="318980" y="1280341"/>
            <a:ext cx="453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Clostridioides difficile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D4B61-19DB-488F-9CD5-30FABF644DE1}"/>
              </a:ext>
            </a:extLst>
          </p:cNvPr>
          <p:cNvSpPr txBox="1"/>
          <p:nvPr/>
        </p:nvSpPr>
        <p:spPr>
          <a:xfrm>
            <a:off x="318980" y="1926672"/>
            <a:ext cx="14981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What is it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34088-2A79-4EE4-B257-42B4DCF1DD80}"/>
              </a:ext>
            </a:extLst>
          </p:cNvPr>
          <p:cNvSpPr txBox="1"/>
          <p:nvPr/>
        </p:nvSpPr>
        <p:spPr>
          <a:xfrm flipH="1">
            <a:off x="331011" y="2357559"/>
            <a:ext cx="114778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</a:pPr>
            <a:r>
              <a:rPr lang="en-US" altLang="en-US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Clostridioides difficile (also known as </a:t>
            </a:r>
            <a:r>
              <a:rPr lang="en-US" altLang="en-US" dirty="0" err="1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C.difficile</a:t>
            </a:r>
            <a:r>
              <a:rPr lang="en-US" altLang="en-US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dirty="0" err="1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C.diff</a:t>
            </a:r>
            <a:r>
              <a:rPr lang="en-US" altLang="en-US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CDI) is a spore forming bacteria which can be found in the large intestine. Some antibiotics can disturb the balance of the gut flora and cause </a:t>
            </a:r>
            <a:r>
              <a:rPr lang="en-US" altLang="en-US" dirty="0" err="1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diarrhoea</a:t>
            </a:r>
            <a:r>
              <a:rPr lang="en-US" altLang="en-US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can cause the </a:t>
            </a:r>
            <a:r>
              <a:rPr lang="en-US" altLang="en-US" dirty="0" err="1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C.diff</a:t>
            </a:r>
            <a:r>
              <a:rPr lang="en-US" altLang="en-US" i="1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multiply and produce toxins. The toxins may damage the lining of the intestine and produce symptoms ranging from watery </a:t>
            </a:r>
            <a:r>
              <a:rPr lang="en-US" altLang="en-US" dirty="0" err="1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diarrhoea</a:t>
            </a:r>
            <a:r>
              <a:rPr lang="en-US" altLang="en-US" dirty="0">
                <a:solidFill>
                  <a:srgbClr val="1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life threatening colitis. </a:t>
            </a:r>
          </a:p>
          <a:p>
            <a:pPr>
              <a:buClr>
                <a:srgbClr val="0070C0"/>
              </a:buClr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70C0"/>
              </a:buClr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Risk factors include: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 over 65 years or over                                             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Recent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treatm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broad spectrum antibiotics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Recent contact with healthcare settings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proton pump inhibitor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Underlying health disease</a:t>
            </a:r>
          </a:p>
          <a:p>
            <a:pPr>
              <a:buClr>
                <a:srgbClr val="0070C0"/>
              </a:buClr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Arial" charset="0"/>
            </a:endParaRPr>
          </a:p>
          <a:p>
            <a:pPr>
              <a:buClr>
                <a:srgbClr val="0070C0"/>
              </a:buClr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1EC9F-6459-42F8-83CC-4FF945C32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34" y="4073382"/>
            <a:ext cx="1907627" cy="12717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AB2470-F867-C4BC-D78F-1B1818EFE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5794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755"/>
    </mc:Choice>
    <mc:Fallback xmlns="">
      <p:transition spd="slow" advClick="0" advTm="8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EFC97C-68FE-4CE9-A51D-249596C335AE}"/>
              </a:ext>
            </a:extLst>
          </p:cNvPr>
          <p:cNvSpPr txBox="1"/>
          <p:nvPr/>
        </p:nvSpPr>
        <p:spPr>
          <a:xfrm>
            <a:off x="308447" y="1192456"/>
            <a:ext cx="453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Clostridioides difficile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98D3C-6856-4247-8669-DE07DE71B4B5}"/>
              </a:ext>
            </a:extLst>
          </p:cNvPr>
          <p:cNvSpPr txBox="1"/>
          <p:nvPr/>
        </p:nvSpPr>
        <p:spPr>
          <a:xfrm>
            <a:off x="308447" y="1803619"/>
            <a:ext cx="2163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  <a:latin typeface="Arial" panose="020B0604020202020204" pitchFamily="34" charset="0"/>
              </a:rPr>
              <a:t>Transmission  </a:t>
            </a:r>
            <a:endParaRPr lang="en-GB" sz="2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5112BE-3192-44F1-BF50-577437922018}"/>
              </a:ext>
            </a:extLst>
          </p:cNvPr>
          <p:cNvSpPr txBox="1"/>
          <p:nvPr/>
        </p:nvSpPr>
        <p:spPr>
          <a:xfrm flipH="1">
            <a:off x="357077" y="2156892"/>
            <a:ext cx="44829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sz="1800" dirty="0">
                <a:cs typeface="Arial" charset="0"/>
              </a:rPr>
              <a:t>Faecal oral route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cs typeface="Arial" charset="0"/>
              </a:rPr>
              <a:t>D</a:t>
            </a:r>
            <a:r>
              <a:rPr lang="en-GB" altLang="en-US" sz="1800" dirty="0">
                <a:cs typeface="Arial" charset="0"/>
              </a:rPr>
              <a:t>irect person to person contact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cs typeface="Arial" charset="0"/>
              </a:rPr>
              <a:t>C</a:t>
            </a:r>
            <a:r>
              <a:rPr lang="en-GB" altLang="en-US" sz="1800" dirty="0">
                <a:cs typeface="Arial" charset="0"/>
              </a:rPr>
              <a:t>ontaminated hands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cs typeface="Arial" charset="0"/>
              </a:rPr>
              <a:t>C</a:t>
            </a:r>
            <a:r>
              <a:rPr lang="en-GB" altLang="en-US" sz="1800" dirty="0">
                <a:cs typeface="Arial" charset="0"/>
              </a:rPr>
              <a:t>ontaminated environment -</a:t>
            </a:r>
            <a:r>
              <a:rPr lang="en-GB" altLang="en-US" dirty="0">
                <a:solidFill>
                  <a:prstClr val="black"/>
                </a:solidFill>
                <a:cs typeface="Arial" charset="0"/>
              </a:rPr>
              <a:t>spores can live in the environment for months</a:t>
            </a:r>
          </a:p>
          <a:p>
            <a:pPr>
              <a:buClr>
                <a:srgbClr val="0070C0"/>
              </a:buClr>
            </a:pPr>
            <a:endParaRPr lang="en-GB" altLang="en-US" dirty="0">
              <a:cs typeface="Arial" charset="0"/>
            </a:endParaRPr>
          </a:p>
          <a:p>
            <a:pPr>
              <a:buClr>
                <a:srgbClr val="0070C0"/>
              </a:buClr>
            </a:pPr>
            <a:endParaRPr lang="en-GB" altLang="en-US" sz="1800" dirty="0">
              <a:solidFill>
                <a:srgbClr val="1F0000"/>
              </a:solidFill>
              <a:cs typeface="Arial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671A2-4450-4989-C9E8-7A37A2F42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5680" y="460756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50A7A4-6340-7B1F-8E73-647E44F11E1F}"/>
              </a:ext>
            </a:extLst>
          </p:cNvPr>
          <p:cNvPicPr/>
          <p:nvPr/>
        </p:nvPicPr>
        <p:blipFill rotWithShape="1">
          <a:blip r:embed="rId5"/>
          <a:srcRect l="13184" t="32677" r="10046" b="27853"/>
          <a:stretch/>
        </p:blipFill>
        <p:spPr bwMode="auto">
          <a:xfrm>
            <a:off x="4962770" y="1803619"/>
            <a:ext cx="5650524" cy="4516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050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415"/>
    </mc:Choice>
    <mc:Fallback xmlns="">
      <p:transition spd="slow" advClick="0" advTm="5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CA7E80-ACE9-4476-809A-71639DD52AD8}"/>
              </a:ext>
            </a:extLst>
          </p:cNvPr>
          <p:cNvSpPr txBox="1"/>
          <p:nvPr/>
        </p:nvSpPr>
        <p:spPr>
          <a:xfrm>
            <a:off x="363323" y="1162796"/>
            <a:ext cx="1135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Preventing the spread of antibiotic resistance…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904C9-F6A1-426B-88C1-5D06122B0724}"/>
              </a:ext>
            </a:extLst>
          </p:cNvPr>
          <p:cNvSpPr txBox="1"/>
          <p:nvPr/>
        </p:nvSpPr>
        <p:spPr>
          <a:xfrm>
            <a:off x="363323" y="1880265"/>
            <a:ext cx="860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What can we do….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1D42F-6D49-4EB8-BB75-2EE1FD829130}"/>
              </a:ext>
            </a:extLst>
          </p:cNvPr>
          <p:cNvSpPr txBox="1"/>
          <p:nvPr/>
        </p:nvSpPr>
        <p:spPr>
          <a:xfrm>
            <a:off x="434024" y="2249597"/>
            <a:ext cx="112127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Always follow correct advice when using antibiotics i.e. take antibiotics as prescribed </a:t>
            </a: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Talk to the service user about how to take antibiotics correctly, antibiotic resistance and the dangers of misuse</a:t>
            </a: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Prevent infections by regularly washing hands – poor infection prevention &amp; control can increase the spread of drug-resistant infections</a:t>
            </a: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Become an antibiotic guardian </a:t>
            </a:r>
            <a:r>
              <a: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4"/>
              </a:rPr>
              <a:t>https://antibioticguardian.com/</a:t>
            </a: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4000" indent="-234000">
              <a:buClr>
                <a:srgbClr val="0070C0"/>
              </a:buClr>
              <a:buFont typeface="Arial" pitchFamily="34" charset="0"/>
              <a:buChar char="•"/>
            </a:pPr>
            <a:endParaRPr lang="en-GB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E1652B-8CCB-5218-FF49-C2C8C6C11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7550" y="5187950"/>
            <a:ext cx="406400" cy="406400"/>
          </a:xfrm>
          <a:prstGeom prst="rect">
            <a:avLst/>
          </a:prstGeom>
        </p:spPr>
      </p:pic>
      <p:pic>
        <p:nvPicPr>
          <p:cNvPr id="7" name="Picture 6" descr="A close-up of two pills&#10;&#10;Description automatically generated">
            <a:extLst>
              <a:ext uri="{FF2B5EF4-FFF2-40B4-BE49-F238E27FC236}">
                <a16:creationId xmlns:a16="http://schemas.microsoft.com/office/drawing/2014/main" id="{0F44AC50-68E0-9387-DD95-7B155537C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31034" y="5275742"/>
            <a:ext cx="2013676" cy="11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0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6612"/>
    </mc:Choice>
    <mc:Fallback xmlns="">
      <p:transition spd="slow" advClick="0" advTm="4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83E00-E8F6-E6CF-6D7F-58EA8BF41A15}"/>
              </a:ext>
            </a:extLst>
          </p:cNvPr>
          <p:cNvSpPr txBox="1">
            <a:spLocks/>
          </p:cNvSpPr>
          <p:nvPr/>
        </p:nvSpPr>
        <p:spPr>
          <a:xfrm>
            <a:off x="721393" y="431787"/>
            <a:ext cx="9250612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alibri" panose="020F0502020204030204"/>
              </a:rPr>
              <a:t>Hydration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F388B-E06B-87A2-2E46-1B606FA1B2A5}"/>
              </a:ext>
            </a:extLst>
          </p:cNvPr>
          <p:cNvSpPr txBox="1"/>
          <p:nvPr/>
        </p:nvSpPr>
        <p:spPr>
          <a:xfrm>
            <a:off x="603504" y="999107"/>
            <a:ext cx="944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5" marR="0" lvl="0" indent="-28576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65" marR="0" lvl="0" indent="-28576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fluids to help reduce the risk of Urinary Tract Infection (Unless on a fluid restricted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Little and often offers and prompts - make every contact count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Fruit and veg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457224" marR="0" lvl="0" indent="-45722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C3022C-5A90-9887-586F-B17D0765D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7677"/>
          <a:stretch/>
        </p:blipFill>
        <p:spPr bwMode="auto">
          <a:xfrm>
            <a:off x="835573" y="2542887"/>
            <a:ext cx="5279477" cy="266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A037D-999B-2788-0782-585D72118BD6}"/>
              </a:ext>
            </a:extLst>
          </p:cNvPr>
          <p:cNvSpPr txBox="1"/>
          <p:nvPr/>
        </p:nvSpPr>
        <p:spPr>
          <a:xfrm>
            <a:off x="6115050" y="2542887"/>
            <a:ext cx="4471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water content fruit and veg</a:t>
            </a:r>
          </a:p>
          <a:p>
            <a:pPr marL="342918" marR="0" lvl="0" indent="-34291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Melons; watermelon, cantaloupe (92% water)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18" marR="0" lvl="0" indent="-34291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Strawberries / peaches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18" marR="0" lvl="0" indent="-34291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Citrus; oranges, grapefruit, tangerines – also high in fibre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18" marR="0" lvl="0" indent="-34291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Cucumber / lettuce / celery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18" marR="0" lvl="0" indent="-34291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Tomatoes / peppers</a:t>
            </a:r>
          </a:p>
          <a:p>
            <a:pPr marL="342918" marR="0" lvl="0" indent="-34291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24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Tinned pears – can be mashed easily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71ACA17C-60DA-5CE9-B659-1D1A92A2F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07C7C35-AB38-FE74-1544-54EEE83CF8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54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92"/>
    </mc:Choice>
    <mc:Fallback xmlns="">
      <p:transition spd="slow" advTm="2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" objId="6"/>
        <p14:stopEvt time="17139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214205" y="383438"/>
            <a:ext cx="6764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Aims and outcomes of this session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214205" y="1633184"/>
            <a:ext cx="11477846" cy="3178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improve your knowledge around preventing and controlling the spread of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promote IPC best practice amongst all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understand your own responsibilities in relation to infection prevention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gain a greater awareness of outbreaks of infection</a:t>
            </a:r>
          </a:p>
          <a:p>
            <a:endParaRPr lang="en-GB" dirty="0"/>
          </a:p>
          <a:p>
            <a:pPr marL="342918" marR="0" lvl="0" indent="-34291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dirty="0"/>
              <a:t>To understand the importance of hydration and how it can reduce the risk of Urinary Tract Infection </a:t>
            </a:r>
          </a:p>
          <a:p>
            <a:pPr marL="342918" marR="0" lvl="0" indent="-342918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E9FE08-9144-9E41-2362-F3D8747BF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1760" y="4688840"/>
            <a:ext cx="853440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1"/>
    </mc:Choice>
    <mc:Fallback xmlns="">
      <p:transition spd="slow" advTm="5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88CF1-6580-48BB-98D7-AF6194011BF7}"/>
              </a:ext>
            </a:extLst>
          </p:cNvPr>
          <p:cNvSpPr txBox="1"/>
          <p:nvPr/>
        </p:nvSpPr>
        <p:spPr>
          <a:xfrm flipH="1">
            <a:off x="357077" y="1630528"/>
            <a:ext cx="114778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2"/>
              </a:rPr>
              <a:t>Policies - Infection Prevention Control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3"/>
              </a:rPr>
              <a:t>Infection prevention and control in care homes - Care Quality Commission (cqc.org.uk)</a:t>
            </a:r>
            <a:endParaRPr lang="en-GB" dirty="0"/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4"/>
              </a:rPr>
              <a:t>https://www.england.nhs.uk/publication/national-infection-prevention-and-control/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5"/>
              </a:rPr>
              <a:t>https://www.england.nhs.uk/publication/national-standards-of-healthcare-cleanliness-2021/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https://antibioticguardian.com/</a:t>
            </a:r>
            <a:endParaRPr lang="en-GB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https://www.wchc.nhs.uk/services/infection-prevention-and-control/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E2D7CC-3B0E-415F-B255-8A8D546986F5}"/>
              </a:ext>
            </a:extLst>
          </p:cNvPr>
          <p:cNvSpPr txBox="1"/>
          <p:nvPr/>
        </p:nvSpPr>
        <p:spPr>
          <a:xfrm>
            <a:off x="318980" y="1059713"/>
            <a:ext cx="228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02971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D6B48-B36C-44E5-96D9-12BA3B470D76}"/>
              </a:ext>
            </a:extLst>
          </p:cNvPr>
          <p:cNvSpPr txBox="1"/>
          <p:nvPr/>
        </p:nvSpPr>
        <p:spPr>
          <a:xfrm>
            <a:off x="318980" y="1440713"/>
            <a:ext cx="5046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</a:rPr>
              <a:t>Thank you for listening….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764D86-3D77-4EF7-9655-3E3D58D18A56}"/>
              </a:ext>
            </a:extLst>
          </p:cNvPr>
          <p:cNvSpPr txBox="1"/>
          <p:nvPr/>
        </p:nvSpPr>
        <p:spPr>
          <a:xfrm>
            <a:off x="318980" y="2232837"/>
            <a:ext cx="27919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</a:rPr>
              <a:t>Contacting the team:-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0CE76-65A2-4F47-AF97-EE50FDD357E6}"/>
              </a:ext>
            </a:extLst>
          </p:cNvPr>
          <p:cNvSpPr txBox="1"/>
          <p:nvPr/>
        </p:nvSpPr>
        <p:spPr>
          <a:xfrm flipH="1">
            <a:off x="318979" y="2854842"/>
            <a:ext cx="11477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Our email address </a:t>
            </a:r>
            <a:r>
              <a:rPr lang="en-GB" dirty="0">
                <a:hlinkClick r:id="rId4"/>
              </a:rPr>
              <a:t>ipc.wirralct@nhs.net</a:t>
            </a:r>
            <a:r>
              <a:rPr lang="en-GB" dirty="0"/>
              <a:t> or by telephone 0151 604 7750</a:t>
            </a:r>
          </a:p>
          <a:p>
            <a:endParaRPr lang="en-GB" dirty="0"/>
          </a:p>
          <a:p>
            <a:r>
              <a:rPr lang="en-GB" dirty="0"/>
              <a:t>IPC DIGITAL HUB-  </a:t>
            </a:r>
            <a:r>
              <a:rPr lang="en-GB" dirty="0">
                <a:hlinkClick r:id="rId5"/>
              </a:rPr>
              <a:t>Infection Prevention and Control - Wirral Community Health and Care NHS Foundation Trust (wchc.nhs.uk)</a:t>
            </a:r>
            <a:endParaRPr lang="en-GB" dirty="0"/>
          </a:p>
          <a:p>
            <a:endParaRPr lang="en-GB" dirty="0"/>
          </a:p>
          <a:p>
            <a:r>
              <a:rPr lang="en-GB" dirty="0"/>
              <a:t>Please complete post session evaluation via the QR code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D59B3C-2E2C-2ED8-5601-1E7BB6AB4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4640" y="5376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1"/>
    </mc:Choice>
    <mc:Fallback xmlns="">
      <p:transition spd="slow" advTm="4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F6F84-2278-4F92-9331-5139223DE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3B73C-8D1D-BC2E-B720-BA3EB93F2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9150" y="4835525"/>
            <a:ext cx="406400" cy="406400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EDF02E9-2C6E-1C3D-8DBD-00BE0187D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5423133" y="5469623"/>
            <a:ext cx="1345733" cy="115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7410"/>
    </mc:Choice>
    <mc:Fallback xmlns="">
      <p:transition spd="slow" advClick="0" advTm="177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442805" y="1375343"/>
            <a:ext cx="9057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infection control precautions (SICPs)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318980" y="2087044"/>
            <a:ext cx="114778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National Infection Prevention and Control Manual (updated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 2024) for England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that SICPS are to be used by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staff, 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 settings,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users whether infection is known to be present or not</a:t>
            </a:r>
            <a:r>
              <a:rPr lang="en-GB" dirty="0">
                <a:hlinkClick r:id="rId4"/>
              </a:rPr>
              <a:t> NHS England » National infection prevention and control manual (NIPCM) for England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FD7D979B-0CBF-4956-8A9A-66BBB45F0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91575"/>
              </p:ext>
            </p:extLst>
          </p:nvPr>
        </p:nvGraphicFramePr>
        <p:xfrm>
          <a:off x="839651" y="3116636"/>
          <a:ext cx="9573209" cy="218257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82751">
                  <a:extLst>
                    <a:ext uri="{9D8B030D-6E8A-4147-A177-3AD203B41FA5}">
                      <a16:colId xmlns:a16="http://schemas.microsoft.com/office/drawing/2014/main" val="3297877712"/>
                    </a:ext>
                  </a:extLst>
                </a:gridCol>
                <a:gridCol w="5290458">
                  <a:extLst>
                    <a:ext uri="{9D8B030D-6E8A-4147-A177-3AD203B41FA5}">
                      <a16:colId xmlns:a16="http://schemas.microsoft.com/office/drawing/2014/main" val="1921603669"/>
                    </a:ext>
                  </a:extLst>
                </a:gridCol>
              </a:tblGrid>
              <a:tr h="370598">
                <a:tc>
                  <a:txBody>
                    <a:bodyPr/>
                    <a:lstStyle/>
                    <a:p>
                      <a:r>
                        <a:rPr lang="en-GB" b="0" dirty="0"/>
                        <a:t>1. Patient placement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6. Safe management of care equipment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280296"/>
                  </a:ext>
                </a:extLst>
              </a:tr>
              <a:tr h="370598">
                <a:tc>
                  <a:txBody>
                    <a:bodyPr/>
                    <a:lstStyle/>
                    <a:p>
                      <a:r>
                        <a:rPr lang="en-GB" dirty="0"/>
                        <a:t>2. Hand hygiene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7. Safe management of healthcare linen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674823"/>
                  </a:ext>
                </a:extLst>
              </a:tr>
              <a:tr h="430704">
                <a:tc>
                  <a:txBody>
                    <a:bodyPr/>
                    <a:lstStyle/>
                    <a:p>
                      <a:r>
                        <a:rPr lang="en-GB" dirty="0"/>
                        <a:t>3. Respiratory and cough hygiene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8. Safe management of blood and body fluids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061282"/>
                  </a:ext>
                </a:extLst>
              </a:tr>
              <a:tr h="370598">
                <a:tc>
                  <a:txBody>
                    <a:bodyPr/>
                    <a:lstStyle/>
                    <a:p>
                      <a:r>
                        <a:rPr lang="en-GB" dirty="0"/>
                        <a:t>4. Personal Protective Equipment (PPE)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9. Safe disposal of waste (including sharps)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615290"/>
                  </a:ext>
                </a:extLst>
              </a:tr>
              <a:tr h="370598">
                <a:tc>
                  <a:txBody>
                    <a:bodyPr/>
                    <a:lstStyle/>
                    <a:p>
                      <a:r>
                        <a:rPr lang="en-GB" dirty="0"/>
                        <a:t>5. Safe management of the care environment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10. Occupational safety / managing prevention of exposure (including sharps)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126958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242762-3252-6349-0721-CC8FC0CF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0720" y="5364584"/>
            <a:ext cx="842140" cy="84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30"/>
    </mc:Choice>
    <mc:Fallback xmlns="">
      <p:transition spd="slow" advTm="7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433279" y="1236432"/>
            <a:ext cx="563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of infection risk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433279" y="2277966"/>
            <a:ext cx="11477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Assessing for infection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prior to attending or on arrival to the care setting or </a:t>
            </a:r>
            <a:r>
              <a:rPr lang="en-GB" dirty="0">
                <a:latin typeface="Calibri" panose="020F0502020204030204"/>
              </a:rPr>
              <a:t>service users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own home, is vital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latin typeface="Calibri" panose="020F0502020204030204"/>
              </a:rPr>
              <a:t>Those who may present as an infection risk include people with diarrhoea &amp; or vomiting, respiratory symptoms, or people with a known infection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latin typeface="Calibri" panose="020F0502020204030204"/>
              </a:rPr>
              <a:t>C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ontinue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assess infectious risk throughout their period of care in case of any changes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 person is identified as having an infection risk, this should be reflected in  their care planning and communicated with colleagues 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BC341-704F-3E6C-B4BB-A9F2E4756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3440" y="528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000"/>
    </mc:Choice>
    <mc:Fallback xmlns=""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318980" y="413366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 Hand hygiene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226524" y="1191248"/>
            <a:ext cx="694050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Hand hygiene is considered one of the most important ways to reduce the transmission of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r>
              <a:rPr lang="en-GB" b="1" dirty="0"/>
              <a:t>Points to remember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Staff </a:t>
            </a:r>
            <a:r>
              <a:rPr lang="en-GB" b="1" dirty="0">
                <a:solidFill>
                  <a:srgbClr val="0070C0"/>
                </a:solidFill>
              </a:rPr>
              <a:t>MUST </a:t>
            </a:r>
            <a:r>
              <a:rPr lang="en-GB" dirty="0"/>
              <a:t>be bare below the elbow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 hygiene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performed using the  WHO 5 moments for hand hygiene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</a:t>
            </a:r>
            <a:r>
              <a:rPr lang="en-GB" dirty="0" err="1"/>
              <a:t>Ayliffe</a:t>
            </a:r>
            <a:r>
              <a:rPr lang="en-GB" dirty="0"/>
              <a:t> technique when decontaminating hands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Choose the correct hand hygiene products e.g. liquid soap and water should be used when your hands have been exposed to bodily fluids or suspected/known gastrointestinal infection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Alcohol gel – used when hands are visibly clean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taff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must have access to liquid soap, paper towels and alcohol gel at all times – this may mean staff utilise hand hygiene packs 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C99274-309B-F499-DD0F-F3D7DEB38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8880" y="592050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64A21-1CDC-2D0F-3380-8A02B92DF8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53"/>
          <a:stretch/>
        </p:blipFill>
        <p:spPr>
          <a:xfrm>
            <a:off x="7167027" y="1369568"/>
            <a:ext cx="4816737" cy="455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00"/>
    </mc:Choice>
    <mc:Fallback xmlns="">
      <p:transition spd="slow" advClick="0" advTm="9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2607EA-3DB3-5C83-A282-D904C3120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55730"/>
            <a:ext cx="7138986" cy="65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5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F67C61-F80C-4B3F-9647-017A513D16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6"/>
          <a:stretch/>
        </p:blipFill>
        <p:spPr>
          <a:xfrm>
            <a:off x="0" y="1295758"/>
            <a:ext cx="12191608" cy="5562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75B00B-6924-4827-830B-0E14897277E4}"/>
              </a:ext>
            </a:extLst>
          </p:cNvPr>
          <p:cNvSpPr txBox="1"/>
          <p:nvPr/>
        </p:nvSpPr>
        <p:spPr>
          <a:xfrm>
            <a:off x="149861" y="0"/>
            <a:ext cx="1100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Hand hygiene: </a:t>
            </a:r>
          </a:p>
          <a:p>
            <a:r>
              <a:rPr lang="en-GB" sz="3600" b="1" dirty="0">
                <a:solidFill>
                  <a:srgbClr val="0070C0"/>
                </a:solidFill>
              </a:rPr>
              <a:t>The 5 moments for hand hygiene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071265-DA27-6951-B7F3-7398F7D9E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8600" y="51558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/>
    </mc:Choice>
    <mc:Fallback xmlns=""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940F9-1CD8-4E69-855A-BE9940F904BB}"/>
              </a:ext>
            </a:extLst>
          </p:cNvPr>
          <p:cNvSpPr txBox="1"/>
          <p:nvPr/>
        </p:nvSpPr>
        <p:spPr>
          <a:xfrm>
            <a:off x="318980" y="1440713"/>
            <a:ext cx="6388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Respiratory and cough hygiene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649DF-F8F7-435F-B09F-4785014C7BA2}"/>
              </a:ext>
            </a:extLst>
          </p:cNvPr>
          <p:cNvSpPr txBox="1"/>
          <p:nvPr/>
        </p:nvSpPr>
        <p:spPr>
          <a:xfrm flipH="1">
            <a:off x="357077" y="2413337"/>
            <a:ext cx="114778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 nose and mouth with a disposable tissue when sneezing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Prompt d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isposal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all used tissues into waste bin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Wash hands after coughing, sneezing, using tissues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contaminated hands away from eyes and nose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5A5779-950E-DD67-F3C0-BE73289E0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6650" y="5035550"/>
            <a:ext cx="406400" cy="406400"/>
          </a:xfrm>
          <a:prstGeom prst="rect">
            <a:avLst/>
          </a:prstGeom>
        </p:spPr>
      </p:pic>
      <p:pic>
        <p:nvPicPr>
          <p:cNvPr id="6" name="Picture 5" descr="A person sneezing into his mouth&#10;&#10;Description automatically generated">
            <a:extLst>
              <a:ext uri="{FF2B5EF4-FFF2-40B4-BE49-F238E27FC236}">
                <a16:creationId xmlns:a16="http://schemas.microsoft.com/office/drawing/2014/main" id="{DECDA797-836A-33F0-3823-78461EDE21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18487" y="1901229"/>
            <a:ext cx="2899151" cy="19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815"/>
    </mc:Choice>
    <mc:Fallback xmlns="">
      <p:transition spd="slow" advClick="0" advTm="3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1447</Words>
  <Application>Microsoft Office PowerPoint</Application>
  <PresentationFormat>Widescreen</PresentationFormat>
  <Paragraphs>191</Paragraphs>
  <Slides>21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Ken (WIRRAL COMMUNITY HEALTH AND CARE NHS FOUNDATION TRUST)</dc:creator>
  <cp:lastModifiedBy>PEERS, Laura (WIRRAL COMMUNITY HEALTH AND CARE NHS FOUNDATION TRUST)</cp:lastModifiedBy>
  <cp:revision>101</cp:revision>
  <dcterms:created xsi:type="dcterms:W3CDTF">2022-04-06T11:32:07Z</dcterms:created>
  <dcterms:modified xsi:type="dcterms:W3CDTF">2025-02-04T12:05:57Z</dcterms:modified>
</cp:coreProperties>
</file>