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57" r:id="rId5"/>
    <p:sldId id="266" r:id="rId6"/>
    <p:sldId id="264" r:id="rId7"/>
    <p:sldId id="263" r:id="rId8"/>
    <p:sldId id="269" r:id="rId9"/>
    <p:sldId id="270" r:id="rId10"/>
    <p:sldId id="271" r:id="rId11"/>
    <p:sldId id="272" r:id="rId12"/>
    <p:sldId id="276" r:id="rId13"/>
    <p:sldId id="273" r:id="rId14"/>
    <p:sldId id="277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19DE-0CB8-4C7D-A959-256C1996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0169D-AFA1-41A8-A928-307334CB2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C1508-8AED-47AB-92EC-8BF52073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EE087-191C-4068-ACFF-A15F4532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F6F8-A6F2-46A3-BCC2-08FD0704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5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B1C0-B547-403C-917E-6C317829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81CB3-82F8-49B2-9EF4-11AEDBF1D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F7F9C-108E-4A00-A5D8-B12F6AD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4E9D8-6FEE-44DD-8203-E9A77717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130C5-D907-4916-B0D8-4C57E7C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17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AE953-8AC8-4793-AEE7-9A07E38AB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0ADE7-9F48-407F-BB3B-552A901EF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B577-6501-4AEB-9413-B76E8361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45BB-CACB-42A3-A9B2-F598A505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BC52-5AC2-42B8-B4E4-DABDE566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15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0C9E-7696-4255-B06B-022B015F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8DB2-0500-4BF2-9401-B5D56FC3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D35D-BF70-4E10-ACB2-705D3B18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E747F-D661-4A03-A8DB-6D22EC72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C27C-3D19-4079-BADD-09E7D456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1E0B-4904-48EB-A7C8-303F0C8E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86984-2A7C-4F57-BE15-EED65BF79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CB18F-2FF8-4350-AC62-BE437B4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488BA-7103-47A2-AD9C-066B93DB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81139-5D27-483B-AB57-A4ABB768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9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74E5-1F0F-46C4-8418-DC010EF0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56F1-5D41-4E06-945B-5E8CDF7CB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EE7AE-9EBC-43F7-8A17-24C6CC6D0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5DA0C-59D0-4172-AA2E-41CB59FB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6FD82-1581-4406-B5FA-18E7A0A5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2375-2EF9-4C04-A9E6-A151D404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51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EBAF-40BE-4A49-8F9A-A49BCD53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74536-8482-49F1-BE7A-6467C2C6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A33E-E674-493D-A2CA-8725A9D70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8B2E8-2231-4685-9A86-BD10A14ED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6D6EA-45DF-4D37-9FF3-578B32641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1C12F-18B3-4227-951E-04AE6929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2809F-3D04-4260-8ADA-735B207B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0ACDB-CFB1-473B-8ED7-9F8CD5F2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88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3AF3-5A45-4BF4-BBB8-51713E2C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3E525-363F-4061-A2A6-EA45D1CF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E6D1D-7E8D-4ECE-9B98-19E8119D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0824F-7BE2-49E0-BE9C-6CF5F09C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35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45C0E-FC7A-48A9-B0F0-F03BA00C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8F657-47EB-4EEA-A123-22BF2FC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1E74A-F987-46C2-8852-EAA97CE7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2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2E74-0480-41AC-8BE4-6B64B430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E714-5459-489C-82A5-3886716F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FF6A6-FCAA-4AF5-86CB-C9DF67ACA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DE9A7-35EE-4AB3-A8F8-4271F3B7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A9852-8C6B-46CB-9125-CCC36AC6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281BD-1227-4FAD-93B6-49134359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19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B8E1-BB1E-4315-93AD-C2AF724E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83528-29FB-4842-A4D6-5A32086A7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3BD74-1A9E-4D0B-B398-9BE5E43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2CFBE-B4BF-439E-8EB3-B7D172B4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DE9A0-903D-4C4E-B357-B3AD4CF8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1B6C3-91CF-4B38-9168-1C8439F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43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7EEBF3-A71E-42A4-89FE-552C35924A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LDSNvQjXe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quest-testing.test-for-coronavirus.service.gov.uk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ipc.wirralct@nhs.net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chc.nhs.uk/services/infection-prevention-and-control/" TargetMode="External"/><Relationship Id="rId3" Type="http://schemas.openxmlformats.org/officeDocument/2006/relationships/hyperlink" Target="https://www.simplethings-nhs.com/?utm_campaign=CHAMPS+-+lookalike+audience&amp;utm_source=facebook&amp;utm_medium=paid&amp;hsa_acc=123307781451991&amp;hsa_cam=23852699209520090&amp;hsa_grp=23852699209530090&amp;hsa_ad=23852699209640090&amp;hsa_src=fb&amp;hsa_net=facebook&amp;hsa_ver=3&amp;fbclid=IwAR1VZ3_EzJH5vNvzyHGLciq_tOX3Zf7nWObyo7yZlD_c56O0vIXAWF9khgg_aem_Ads8fhqrpYtIhHXK2yZBbeGOvd_IM1yZCwekIN2XRwthOOzuvFtNJGX2R1f_tZIMHvEnCvPTtK3TBw1tC1_7Nq7DENhW7Kiwk3yYSyIW2ggdm-oznrz6oHX5I0AA7WRsSvuz22bOKzLt3vQV2OeW0JaY" TargetMode="External"/><Relationship Id="rId7" Type="http://schemas.openxmlformats.org/officeDocument/2006/relationships/hyperlink" Target="https://antibioticguardian.com/" TargetMode="External"/><Relationship Id="rId2" Type="http://schemas.openxmlformats.org/officeDocument/2006/relationships/hyperlink" Target="https://www.gov.uk/government/publications/infection-prevention-and-control-in-adult-social-care-covid-19-supplement/covid-19-supplement-to-the-infection-prevention-and-control-resource-for-adult-social-car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sLDSNvQjXe8" TargetMode="External"/><Relationship Id="rId5" Type="http://schemas.openxmlformats.org/officeDocument/2006/relationships/hyperlink" Target="https://www.gov.uk/government/publications/coronavirus-covid-19-testing-for-adult-social-care-settings" TargetMode="External"/><Relationship Id="rId4" Type="http://schemas.openxmlformats.org/officeDocument/2006/relationships/hyperlink" Target="https://www.england.nhs.uk/publication/national-infection-prevention-and-contro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nhs-services/covid-19-services/covid-19-vaccination-services/find-a-walk-in-covid-19-vaccination-site/" TargetMode="External"/><Relationship Id="rId2" Type="http://schemas.openxmlformats.org/officeDocument/2006/relationships/hyperlink" Target="https://www.nhs.uk/nhs-services/covid-19-services/covid-19-vaccination-services/book-covid-19-vaccin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hc.nhs.uk/ipc-topics/auditing-care-home-settings" TargetMode="External"/><Relationship Id="rId2" Type="http://schemas.openxmlformats.org/officeDocument/2006/relationships/hyperlink" Target="https://www.wchc.nhs.uk/ipc-topics/personal-protective-equipment-ppe-competency-assessment-tool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chc.nhs.uk/content/uploads/2023/03/National-infection-prevention-and-control-manual-v2-4-250123-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ntibioticguardian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9EDCCBD-C90E-44C1-A7B8-ECE0533FD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E6360-B0A8-4E2C-BBDE-5E934AED34EF}"/>
              </a:ext>
            </a:extLst>
          </p:cNvPr>
          <p:cNvSpPr txBox="1"/>
          <p:nvPr/>
        </p:nvSpPr>
        <p:spPr>
          <a:xfrm>
            <a:off x="366824" y="1555165"/>
            <a:ext cx="5700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Winter preparedness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E07C1-C140-4448-B120-08254C929535}"/>
              </a:ext>
            </a:extLst>
          </p:cNvPr>
          <p:cNvSpPr txBox="1"/>
          <p:nvPr/>
        </p:nvSpPr>
        <p:spPr>
          <a:xfrm>
            <a:off x="366824" y="2602499"/>
            <a:ext cx="40935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Infection Prevention Control Service 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September 2023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 </a:t>
            </a:r>
          </a:p>
          <a:p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3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0" y="528587"/>
            <a:ext cx="808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Recognise the signs and symptoms of ARI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132715" y="851752"/>
            <a:ext cx="735393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000" b="1" dirty="0"/>
              <a:t>ARIs can include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Flu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COVID-19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Respiratory syncytial viruses (RSV)</a:t>
            </a:r>
          </a:p>
          <a:p>
            <a:pPr lvl="1"/>
            <a:endParaRPr lang="en-GB" sz="2000" dirty="0"/>
          </a:p>
          <a:p>
            <a:pPr algn="l"/>
            <a:r>
              <a:rPr lang="en-GB" sz="2000" b="1" dirty="0"/>
              <a:t>Symptoms can include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continuous cough  high temperature, fever or chills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loss of, or change in, your normal sense of taste or smell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shortness of breath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unexplained tiredness, lack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muscle aches or pains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not wanting to eat or not feeling hungry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headache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sore throat, stuffy or runny nose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diarrhoea, feeling sick or being sick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EB2CF-9941-968E-1EBD-359E61EAE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33" t="13667" b="7834"/>
          <a:stretch/>
        </p:blipFill>
        <p:spPr>
          <a:xfrm>
            <a:off x="9115236" y="1609725"/>
            <a:ext cx="21812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142240" y="404714"/>
            <a:ext cx="747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Recognise the symptoms of norovirus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142240" y="851753"/>
            <a:ext cx="75158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000" b="1" dirty="0"/>
              <a:t>Norovirus </a:t>
            </a:r>
          </a:p>
          <a:p>
            <a:r>
              <a:rPr lang="en-GB" sz="2000" dirty="0"/>
              <a:t>Also known as the ‘winter vomiting bug’ </a:t>
            </a:r>
          </a:p>
          <a:p>
            <a:r>
              <a:rPr lang="en-GB" sz="2000" dirty="0"/>
              <a:t>It spreads easily and quickly </a:t>
            </a:r>
          </a:p>
          <a:p>
            <a:pPr lvl="1"/>
            <a:endParaRPr lang="en-GB" sz="2000" dirty="0"/>
          </a:p>
          <a:p>
            <a:pPr algn="l"/>
            <a:r>
              <a:rPr lang="en-GB" sz="2000" b="1" dirty="0"/>
              <a:t>Symptoms can include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suddenly feeling sick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projectile vomiting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watery diarrhoea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Some people also have a slight fever, headaches, painful stomach cramps and aching limbs.</a:t>
            </a:r>
          </a:p>
          <a:p>
            <a:pPr algn="l"/>
            <a:endParaRPr lang="en-GB" sz="2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/>
            <a:r>
              <a:rPr lang="en-GB" sz="2000" b="0" i="0" dirty="0">
                <a:solidFill>
                  <a:srgbClr val="0B0C0C"/>
                </a:solidFill>
                <a:effectLst/>
                <a:latin typeface="GDS Transport"/>
              </a:rPr>
              <a:t>The symptoms appear one to two days after you become infected and typically last for up to two or three days.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EC71A-F96B-0952-1DFB-5DE5DF1C1824}"/>
              </a:ext>
            </a:extLst>
          </p:cNvPr>
          <p:cNvSpPr txBox="1"/>
          <p:nvPr/>
        </p:nvSpPr>
        <p:spPr>
          <a:xfrm>
            <a:off x="6422231" y="2182296"/>
            <a:ext cx="6119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https://www.youtube.com/watch?v=sLDSNvQjXe8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7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292374" y="238125"/>
            <a:ext cx="829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Staying well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292374" y="1094525"/>
            <a:ext cx="968982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Staying hydrated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Eating a well-balanced 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Encouraging unwell staff to avoid the workplace until their symptoms have settled and in line with local policy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Advise Visitors to not visit if unwell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Keep areas well-ventilated to reduce the risk of respiratory infections but staying warm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Keeping warm over the winter months can help to prevent colds, flu and more serious health problems such as heart attacks, strokes, pneumonia and 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Look after chronic conditions </a:t>
            </a:r>
          </a:p>
          <a:p>
            <a:endParaRPr lang="en-GB" sz="24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460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323850" y="366614"/>
            <a:ext cx="482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Preparing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600" b="1" dirty="0">
                <a:solidFill>
                  <a:srgbClr val="002060"/>
                </a:solidFill>
              </a:rPr>
              <a:t>for outbreaks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142240" y="880328"/>
            <a:ext cx="117259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Familiarise yourself/staff with the current Flu, COVID-19 and norovirus guidance for ASC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Ensure you/staff are aware of clinical definition of Covid 19 and Flu. This is important when managing ARI outbreaks as antivirals (AV) may be required. 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Maintain an accurate and up to date record of all residents and their eligibility status  this is in the event you have a respiratory outbreak (as per ARI template in resource pack includes Flu vaccination status and latest kidney function test) this will be required if antiviral prophylaxis is indicated.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Ensure a supply of LFT testing kits in the event of a suspected outbreak of COVID-19 . </a:t>
            </a:r>
            <a:r>
              <a:rPr lang="en-GB" sz="2200" dirty="0">
                <a:hlinkClick r:id="rId2"/>
              </a:rPr>
              <a:t>Apply for coronavirus test kits - GOV.UK (test-for-coronavirus.service.gov.uk)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Display IPCS Contact details within the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68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142240" y="404714"/>
            <a:ext cx="771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Recognising and reporting an outbreak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142240" y="880328"/>
            <a:ext cx="73050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Suspect an outbreak when 2 or more cases are identified within that are linked to the setting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Once an outbreak is suspected enhanced IPC control measures should be initiated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Prompt recognition, response and reporting of suspected outbreaks is essential to minimise spread of infection – report to IPC service Monday to Friday 9-5 excluding bank holidays on 0151 604 7750 or email </a:t>
            </a:r>
            <a:r>
              <a:rPr lang="en-GB" sz="2200" dirty="0">
                <a:hlinkClick r:id="rId2"/>
              </a:rPr>
              <a:t>ipc.wirralct@nhs.net</a:t>
            </a:r>
            <a:r>
              <a:rPr lang="en-GB" sz="2200" dirty="0"/>
              <a:t>  (out of hours contact UKHSA – 0344 225 0562)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0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C8DE7-503C-959B-9E94-392EEEF98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110" y="1404066"/>
            <a:ext cx="3419331" cy="49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1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235B4D-E369-C705-7B5A-14D21E83B8D8}"/>
              </a:ext>
            </a:extLst>
          </p:cNvPr>
          <p:cNvSpPr txBox="1"/>
          <p:nvPr/>
        </p:nvSpPr>
        <p:spPr>
          <a:xfrm>
            <a:off x="318979" y="337127"/>
            <a:ext cx="7263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Simple things to stay well this winter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D0772-0B76-59E6-A3D3-6A2B9582759A}"/>
              </a:ext>
            </a:extLst>
          </p:cNvPr>
          <p:cNvSpPr txBox="1"/>
          <p:nvPr/>
        </p:nvSpPr>
        <p:spPr>
          <a:xfrm flipH="1">
            <a:off x="224386" y="1088259"/>
            <a:ext cx="11477846" cy="445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supplement to the infection prevention and control resource for adult social care - GOV.UK (www.gov.uk)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 Things (simplethings-nhs.com)</a:t>
            </a: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England » National infection prevention and control</a:t>
            </a: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 </a:t>
            </a:r>
            <a:r>
              <a:rPr lang="en-GB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(COVID-19) testing for adult social care services - GOV.UK (www.gov.uk)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Vomiting Larry - A demonstration and explanation from his creator – </a:t>
            </a:r>
            <a:r>
              <a:rPr lang="en-GB" sz="1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en-GB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Antibiotic Guardian | Pledge to be an Antibiotic </a:t>
            </a:r>
            <a:r>
              <a:rPr lang="en-GB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Guardian</a:t>
            </a: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Infection Prevention and Control - Wirral Community Health and Care NHS Foundation Trust (wchc.nhs.uk)</a:t>
            </a:r>
            <a:endParaRPr lang="en-GB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20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A86D-9005-F5AB-C4F3-3B7FBB55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4285-B868-228C-087E-E6AE228D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253331"/>
            <a:ext cx="10515600" cy="4351338"/>
          </a:xfrm>
        </p:spPr>
        <p:txBody>
          <a:bodyPr/>
          <a:lstStyle/>
          <a:p>
            <a:r>
              <a:rPr lang="en-GB" dirty="0"/>
              <a:t>Reinforce key IPC preventative practices </a:t>
            </a:r>
          </a:p>
          <a:p>
            <a:r>
              <a:rPr lang="en-GB" dirty="0"/>
              <a:t>Highlight the importance of vaccination</a:t>
            </a:r>
          </a:p>
          <a:p>
            <a:r>
              <a:rPr lang="en-GB" dirty="0"/>
              <a:t>Recognising the signs of Acute Respiratory Illness and Norovirus </a:t>
            </a:r>
          </a:p>
          <a:p>
            <a:r>
              <a:rPr lang="en-GB" dirty="0"/>
              <a:t>Outbreak response</a:t>
            </a:r>
          </a:p>
          <a:p>
            <a:r>
              <a:rPr lang="en-GB" dirty="0"/>
              <a:t>Self care</a:t>
            </a:r>
          </a:p>
        </p:txBody>
      </p:sp>
    </p:spTree>
    <p:extLst>
      <p:ext uri="{BB962C8B-B14F-4D97-AF65-F5344CB8AC3E}">
        <p14:creationId xmlns:p14="http://schemas.microsoft.com/office/powerpoint/2010/main" val="124625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23E67D-55C7-FA5C-40B0-6F52C31DBD5A}"/>
              </a:ext>
            </a:extLst>
          </p:cNvPr>
          <p:cNvSpPr txBox="1"/>
          <p:nvPr/>
        </p:nvSpPr>
        <p:spPr>
          <a:xfrm flipH="1">
            <a:off x="71706" y="1244739"/>
            <a:ext cx="11477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35C39-8998-F437-B136-ACD89FE18CCF}"/>
              </a:ext>
            </a:extLst>
          </p:cNvPr>
          <p:cNvSpPr txBox="1"/>
          <p:nvPr/>
        </p:nvSpPr>
        <p:spPr>
          <a:xfrm>
            <a:off x="510788" y="282018"/>
            <a:ext cx="2508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Vaccination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BB5FA5-4D10-F0C1-895E-5A26D9F9AEC9}"/>
              </a:ext>
            </a:extLst>
          </p:cNvPr>
          <p:cNvSpPr txBox="1">
            <a:spLocks/>
          </p:cNvSpPr>
          <p:nvPr/>
        </p:nvSpPr>
        <p:spPr>
          <a:xfrm>
            <a:off x="118856" y="1106805"/>
            <a:ext cx="7316503" cy="52368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en-GB" sz="1200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/>
            <a:r>
              <a:rPr lang="en-GB" sz="2400" dirty="0">
                <a:solidFill>
                  <a:srgbClr val="202A30"/>
                </a:solidFill>
              </a:rPr>
              <a:t>Flu and COVID-19 vaccination provides vital protection</a:t>
            </a:r>
          </a:p>
          <a:p>
            <a:pPr algn="l" fontAlgn="base"/>
            <a:r>
              <a:rPr lang="en-GB" sz="2400" dirty="0">
                <a:solidFill>
                  <a:srgbClr val="202A30"/>
                </a:solidFill>
              </a:rPr>
              <a:t>It helps keep people from developing serious illnesses and helps reduce the chance of being admitted into hospital</a:t>
            </a:r>
          </a:p>
          <a:p>
            <a:pPr algn="l" fontAlgn="base"/>
            <a:r>
              <a:rPr lang="en-GB" sz="2400" dirty="0">
                <a:solidFill>
                  <a:srgbClr val="202A30"/>
                </a:solidFill>
              </a:rPr>
              <a:t>Vaccinations are our best defence against flu and COVID-19 ahead of what could be a very challenging winter</a:t>
            </a:r>
          </a:p>
          <a:p>
            <a:pPr algn="l" fontAlgn="base"/>
            <a:r>
              <a:rPr lang="en-GB" sz="2400" b="0" i="0" dirty="0">
                <a:solidFill>
                  <a:srgbClr val="202A30"/>
                </a:solidFill>
                <a:effectLst/>
              </a:rPr>
              <a:t>Encourage your staff to get vaccinated </a:t>
            </a:r>
            <a:endParaRPr lang="en-GB" sz="2400" dirty="0">
              <a:solidFill>
                <a:srgbClr val="202A30"/>
              </a:solidFill>
            </a:endParaRPr>
          </a:p>
          <a:p>
            <a:pPr algn="l" fontAlgn="base"/>
            <a:r>
              <a:rPr lang="en-GB" sz="2400" b="0" i="0" dirty="0">
                <a:solidFill>
                  <a:srgbClr val="202A30"/>
                </a:solidFill>
                <a:effectLst/>
              </a:rPr>
              <a:t>It is important to keep a record of your service users vaccinations in the event of an outbreak</a:t>
            </a:r>
          </a:p>
          <a:p>
            <a:pPr algn="l" fontAlgn="base"/>
            <a:endParaRPr lang="en-GB" sz="2400" b="0" i="0" dirty="0">
              <a:solidFill>
                <a:srgbClr val="202A30"/>
              </a:solidFill>
              <a:effectLst/>
            </a:endParaRPr>
          </a:p>
          <a:p>
            <a:pPr marL="0" indent="0" algn="l" fontAlgn="base">
              <a:buNone/>
            </a:pPr>
            <a:endParaRPr lang="en-GB" sz="2400" b="0" i="0" dirty="0">
              <a:solidFill>
                <a:srgbClr val="202A30"/>
              </a:solidFill>
              <a:effectLst/>
            </a:endParaRPr>
          </a:p>
          <a:p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6B243-AE36-A6E0-22F2-07470C3F8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927" y="1315493"/>
            <a:ext cx="3829167" cy="27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41AC4616-9353-FBC9-DD64-1BF617B43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89" y="1280658"/>
            <a:ext cx="3351851" cy="1475666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Front-Line Health &amp; Social Care Workers are eligible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D6B2EFBC-7FF8-ADB2-5A4C-D9E13349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346" y="1301115"/>
            <a:ext cx="1244600" cy="1389063"/>
          </a:xfrm>
          <a:prstGeom prst="roundRect">
            <a:avLst>
              <a:gd name="adj" fmla="val 16667"/>
            </a:avLst>
          </a:prstGeom>
          <a:solidFill>
            <a:srgbClr val="FBE4D5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 Booster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D5CEE3B-246E-9BD4-E689-9A08BFA3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394" y="1301115"/>
            <a:ext cx="4525963" cy="2625725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 your place of work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National Booking System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Via your GP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Call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free of charge to book over the phone if you cannot book online.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can find a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walk-in COVID-19 vaccination site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to get a vaccine without an appointment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8AC81363-6FCE-C5CA-7314-16433EE6A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3" y="3601324"/>
            <a:ext cx="5029201" cy="512762"/>
          </a:xfrm>
          <a:prstGeom prst="roundRect">
            <a:avLst>
              <a:gd name="adj" fmla="val 16667"/>
            </a:avLst>
          </a:prstGeom>
          <a:solidFill>
            <a:srgbClr val="FBE4D5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 Vaccine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54B3C57-5C8A-51CF-BEAE-081D7BD957BE}"/>
              </a:ext>
            </a:extLst>
          </p:cNvPr>
          <p:cNvSpPr/>
          <p:nvPr/>
        </p:nvSpPr>
        <p:spPr>
          <a:xfrm rot="10800000">
            <a:off x="629281" y="4245292"/>
            <a:ext cx="808355" cy="781050"/>
          </a:xfrm>
          <a:prstGeom prst="upArrow">
            <a:avLst>
              <a:gd name="adj1" fmla="val 30162"/>
              <a:gd name="adj2" fmla="val 42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ABDDF5B-6F25-5B18-2A3D-72BC445EE4ED}"/>
              </a:ext>
            </a:extLst>
          </p:cNvPr>
          <p:cNvSpPr/>
          <p:nvPr/>
        </p:nvSpPr>
        <p:spPr>
          <a:xfrm rot="5400000">
            <a:off x="4360224" y="1659888"/>
            <a:ext cx="676910" cy="780415"/>
          </a:xfrm>
          <a:prstGeom prst="upArrow">
            <a:avLst>
              <a:gd name="adj1" fmla="val 30162"/>
              <a:gd name="adj2" fmla="val 42786"/>
            </a:avLst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ectangle: Rounded Corners 17">
            <a:extLst>
              <a:ext uri="{FF2B5EF4-FFF2-40B4-BE49-F238E27FC236}">
                <a16:creationId xmlns:a16="http://schemas.microsoft.com/office/drawing/2014/main" id="{1E01FA74-6F51-0903-FA02-B9C3C4D3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69" y="5134608"/>
            <a:ext cx="1671405" cy="708025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your Employer 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8">
            <a:extLst>
              <a:ext uri="{FF2B5EF4-FFF2-40B4-BE49-F238E27FC236}">
                <a16:creationId xmlns:a16="http://schemas.microsoft.com/office/drawing/2014/main" id="{5CE80168-999D-0069-C36F-93374272D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625" y="5134607"/>
            <a:ext cx="1408113" cy="708025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 GP*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E373C4C6-F5E6-76BB-4B23-F0E21D844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836" y="5133020"/>
            <a:ext cx="1408113" cy="709612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Pharmacy*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21">
            <a:extLst>
              <a:ext uri="{FF2B5EF4-FFF2-40B4-BE49-F238E27FC236}">
                <a16:creationId xmlns:a16="http://schemas.microsoft.com/office/drawing/2014/main" id="{D928E447-4143-F944-010D-10D25C49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295" y="4272915"/>
            <a:ext cx="5591236" cy="1927225"/>
          </a:xfrm>
          <a:prstGeom prst="roundRect">
            <a:avLst>
              <a:gd name="adj" fmla="val 16667"/>
            </a:avLst>
          </a:prstGeom>
          <a:solidFill>
            <a:srgbClr val="DAE3F3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*Identification needed to prove you are a social care worker or carer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may need to present proof of your employment. </a:t>
            </a: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can use: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letter from your employer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ID badge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payslip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8E3C8CB-4EF7-7636-EA09-6DF688BB2CA2}"/>
              </a:ext>
            </a:extLst>
          </p:cNvPr>
          <p:cNvSpPr/>
          <p:nvPr/>
        </p:nvSpPr>
        <p:spPr>
          <a:xfrm rot="10800000">
            <a:off x="2673505" y="4272915"/>
            <a:ext cx="808355" cy="781050"/>
          </a:xfrm>
          <a:prstGeom prst="upArrow">
            <a:avLst>
              <a:gd name="adj1" fmla="val 30162"/>
              <a:gd name="adj2" fmla="val 42786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1617F92E-DA23-830B-7D75-6A90AC0F72A3}"/>
              </a:ext>
            </a:extLst>
          </p:cNvPr>
          <p:cNvSpPr/>
          <p:nvPr/>
        </p:nvSpPr>
        <p:spPr>
          <a:xfrm rot="10800000">
            <a:off x="4491991" y="4222352"/>
            <a:ext cx="808355" cy="781050"/>
          </a:xfrm>
          <a:prstGeom prst="upArrow">
            <a:avLst>
              <a:gd name="adj1" fmla="val 30162"/>
              <a:gd name="adj2" fmla="val 42786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3628990C-538F-A8FD-F1B3-7EBE69147D89}"/>
              </a:ext>
            </a:extLst>
          </p:cNvPr>
          <p:cNvSpPr/>
          <p:nvPr/>
        </p:nvSpPr>
        <p:spPr>
          <a:xfrm rot="5400000">
            <a:off x="6774190" y="1663580"/>
            <a:ext cx="676910" cy="717550"/>
          </a:xfrm>
          <a:prstGeom prst="upArrow">
            <a:avLst>
              <a:gd name="adj1" fmla="val 30162"/>
              <a:gd name="adj2" fmla="val 42786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10FACF86-DB4F-5F7F-AA1E-2E61995C9568}"/>
              </a:ext>
            </a:extLst>
          </p:cNvPr>
          <p:cNvSpPr/>
          <p:nvPr/>
        </p:nvSpPr>
        <p:spPr>
          <a:xfrm rot="10800000">
            <a:off x="2373625" y="2836966"/>
            <a:ext cx="676910" cy="703580"/>
          </a:xfrm>
          <a:prstGeom prst="upArrow">
            <a:avLst>
              <a:gd name="adj1" fmla="val 33582"/>
              <a:gd name="adj2" fmla="val 42786"/>
            </a:avLst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1C382-3B98-8F92-DCA3-F2D41B50C048}"/>
              </a:ext>
            </a:extLst>
          </p:cNvPr>
          <p:cNvSpPr txBox="1"/>
          <p:nvPr/>
        </p:nvSpPr>
        <p:spPr>
          <a:xfrm>
            <a:off x="448943" y="211832"/>
            <a:ext cx="10502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65755" algn="ctr"/>
                <a:tab pos="5731510" algn="r"/>
              </a:tabLst>
            </a:pPr>
            <a:r>
              <a:rPr lang="en-GB" sz="2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access to Winter Vaccinations Covid/Flu</a:t>
            </a:r>
          </a:p>
        </p:txBody>
      </p:sp>
    </p:spTree>
    <p:extLst>
      <p:ext uri="{BB962C8B-B14F-4D97-AF65-F5344CB8AC3E}">
        <p14:creationId xmlns:p14="http://schemas.microsoft.com/office/powerpoint/2010/main" val="100930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23E67D-55C7-FA5C-40B0-6F52C31DBD5A}"/>
              </a:ext>
            </a:extLst>
          </p:cNvPr>
          <p:cNvSpPr txBox="1"/>
          <p:nvPr/>
        </p:nvSpPr>
        <p:spPr>
          <a:xfrm flipH="1">
            <a:off x="71706" y="1244739"/>
            <a:ext cx="11477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35C39-8998-F437-B136-ACD89FE18CCF}"/>
              </a:ext>
            </a:extLst>
          </p:cNvPr>
          <p:cNvSpPr txBox="1"/>
          <p:nvPr/>
        </p:nvSpPr>
        <p:spPr>
          <a:xfrm>
            <a:off x="510788" y="282018"/>
            <a:ext cx="306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Hand Hygiene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BB5FA5-4D10-F0C1-895E-5A26D9F9AEC9}"/>
              </a:ext>
            </a:extLst>
          </p:cNvPr>
          <p:cNvSpPr txBox="1">
            <a:spLocks/>
          </p:cNvSpPr>
          <p:nvPr/>
        </p:nvSpPr>
        <p:spPr>
          <a:xfrm>
            <a:off x="71705" y="928349"/>
            <a:ext cx="8215045" cy="52368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en-GB" sz="1200" b="0" i="0" dirty="0">
              <a:solidFill>
                <a:srgbClr val="202A30"/>
              </a:solidFill>
              <a:effectLst/>
              <a:latin typeface="-apple-system"/>
            </a:endParaRPr>
          </a:p>
          <a:p>
            <a:r>
              <a:rPr lang="en-GB" sz="2400" dirty="0">
                <a:solidFill>
                  <a:srgbClr val="202A3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Ensure that your hand hygiene facilities are easily accessible, clean and in good working order </a:t>
            </a:r>
          </a:p>
          <a:p>
            <a:r>
              <a:rPr lang="en-GB" sz="2400" dirty="0">
                <a:solidFill>
                  <a:srgbClr val="202A3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All staff to be responsible for ensuring sufficient stocks of hand hygiene products within dispensers </a:t>
            </a:r>
          </a:p>
          <a:p>
            <a:pPr marL="0" indent="0">
              <a:buNone/>
            </a:pPr>
            <a:r>
              <a:rPr lang="en-GB" sz="2400" dirty="0">
                <a:cs typeface="Calibri" panose="020F0502020204030204" pitchFamily="34" charset="0"/>
              </a:rPr>
              <a:t>Choose the right product</a:t>
            </a:r>
          </a:p>
          <a:p>
            <a:pPr lvl="1"/>
            <a:r>
              <a:rPr lang="en-GB" dirty="0">
                <a:cs typeface="Calibri" panose="020F0502020204030204" pitchFamily="34" charset="0"/>
              </a:rPr>
              <a:t>Alcohol hand rub can be used when hands are visibly clean </a:t>
            </a:r>
          </a:p>
          <a:p>
            <a:pPr lvl="1"/>
            <a:r>
              <a:rPr lang="en-GB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soap and water must be used when </a:t>
            </a:r>
          </a:p>
          <a:p>
            <a:pPr lvl="1"/>
            <a:r>
              <a:rPr lang="en-GB" b="1" dirty="0"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GB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hands are visibly soiled </a:t>
            </a:r>
            <a:r>
              <a:rPr lang="en-GB" dirty="0">
                <a:ea typeface="Times New Roman" panose="02020603050405020304" pitchFamily="18" charset="0"/>
                <a:cs typeface="Calibri" panose="020F0502020204030204" pitchFamily="34" charset="0"/>
              </a:rPr>
              <a:t>or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you have been in contact with 	bodily 	fluids</a:t>
            </a:r>
          </a:p>
          <a:p>
            <a:pPr lvl="1"/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when caring for a service user with a suspected or known 	gastrointestinal infection, e.g., </a:t>
            </a:r>
            <a:r>
              <a:rPr lang="en-GB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norovirus</a:t>
            </a:r>
            <a:r>
              <a:rPr lang="en-GB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or </a:t>
            </a:r>
            <a:r>
              <a:rPr lang="en-GB" i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Clostridioides</a:t>
            </a:r>
            <a:r>
              <a:rPr lang="en-GB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	difficile</a:t>
            </a:r>
            <a:endParaRPr lang="en-GB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202A3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682EC-A38E-FC18-B173-B3AB31E5C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7" t="52778" r="78166" b="12444"/>
          <a:stretch/>
        </p:blipFill>
        <p:spPr>
          <a:xfrm>
            <a:off x="8439149" y="1622013"/>
            <a:ext cx="3400425" cy="39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340000" y="300869"/>
            <a:ext cx="7026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PPE-Personal Protective Equipment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87752" y="1118020"/>
            <a:ext cx="1194168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 supports staff knowledge around putting on and taking off PPE use the competency assessments available on the digital hub  </a:t>
            </a:r>
            <a:r>
              <a:rPr lang="en-GB" sz="2000" dirty="0">
                <a:solidFill>
                  <a:srgbClr val="FF0000"/>
                </a:solidFill>
                <a:hlinkClick r:id="rId2"/>
              </a:rPr>
              <a:t>https://www.wchc.nhs.uk/ipc-topics/personal-protective-equipment-ppe-competency-assessment-tool/</a:t>
            </a:r>
            <a:endParaRPr lang="en-GB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Begin a regular programme of PPE audits </a:t>
            </a:r>
            <a:r>
              <a:rPr lang="en-GB" sz="2000" dirty="0">
                <a:hlinkClick r:id="rId3"/>
              </a:rPr>
              <a:t>https://www.wchc.nhs.uk/ipc-topics/auditing-care-home-settings</a:t>
            </a:r>
            <a:endParaRPr lang="en-GB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Familiarise yourself with the IPC manual chapter 1.4 </a:t>
            </a:r>
            <a:r>
              <a:rPr lang="en-GB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https://www.wchc.nhs.uk/content/uploads/2023/03/National-infection-prevention-and-control-manual-v2-4-250123-1.pdf</a:t>
            </a:r>
            <a:r>
              <a:rPr lang="en-GB" sz="2000" dirty="0"/>
              <a:t> </a:t>
            </a:r>
            <a:r>
              <a:rPr lang="en-GB" sz="2400" dirty="0"/>
              <a:t>to guide  level of PPE required and any special requirement for e.g., fit testing for FFP3 respirators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 staff should be responsible for ensuring sufficient stocks of PPE, that they are stored away from the risk of contamination and that stock is in date </a:t>
            </a:r>
            <a:endParaRPr lang="en-GB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4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057A9-CAEA-2101-0B45-9DD2E5CF6A0D}"/>
              </a:ext>
            </a:extLst>
          </p:cNvPr>
          <p:cNvSpPr txBox="1"/>
          <p:nvPr/>
        </p:nvSpPr>
        <p:spPr>
          <a:xfrm>
            <a:off x="676331" y="321068"/>
            <a:ext cx="4141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Respiratory Hygiene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12A89-C3AF-91E3-1EDC-0F2F9385D358}"/>
              </a:ext>
            </a:extLst>
          </p:cNvPr>
          <p:cNvSpPr txBox="1"/>
          <p:nvPr/>
        </p:nvSpPr>
        <p:spPr>
          <a:xfrm flipH="1">
            <a:off x="470311" y="1392133"/>
            <a:ext cx="697823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Ensure you have a good supply  of tissues within your setting, and they are readily available for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Encourage residents and staff to use catch it, kill it, bin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Tissues should be disposed of as soon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97BA5-B90B-E0B1-31D2-6CC7AD46C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160" y="1392133"/>
            <a:ext cx="3393439" cy="4779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FB75A-7558-FAA8-E681-395A8651F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280" y="3626545"/>
            <a:ext cx="3393439" cy="25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1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340000" y="300869"/>
            <a:ext cx="4891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Antibiotics and Viruses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0" y="808791"/>
            <a:ext cx="84391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Many illnesses get better on their own without using antibiotics.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Antibiotics </a:t>
            </a:r>
            <a:r>
              <a:rPr lang="en-GB" sz="2400" b="1" dirty="0"/>
              <a:t>will not work </a:t>
            </a:r>
            <a:r>
              <a:rPr lang="en-GB" sz="2400" dirty="0"/>
              <a:t>for viral infections such as colds and flu, and most coughs.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Antibiotic resistance is a big problem – taking antibiotics when you do not need them can mean they may not work for you in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you require antibiotics, make sure you take the full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Become an antibiotic guardian </a:t>
            </a:r>
            <a:r>
              <a:rPr lang="en-GB" sz="2400" dirty="0">
                <a:hlinkClick r:id="rId2"/>
              </a:rPr>
              <a:t>https://antibioticguardian.com/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1CFB7-DBDF-2018-F109-75438D0FC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00" t="43630" r="62333" b="30296"/>
          <a:stretch/>
        </p:blipFill>
        <p:spPr>
          <a:xfrm>
            <a:off x="8541066" y="1441450"/>
            <a:ext cx="3484563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1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E784D-02FB-4378-1A5E-7300966F445A}"/>
              </a:ext>
            </a:extLst>
          </p:cNvPr>
          <p:cNvSpPr txBox="1"/>
          <p:nvPr/>
        </p:nvSpPr>
        <p:spPr>
          <a:xfrm>
            <a:off x="340000" y="300869"/>
            <a:ext cx="5154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Cleaning and Disinfection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9CCE-5C9A-09E8-5AA2-C308C3A50C4D}"/>
              </a:ext>
            </a:extLst>
          </p:cNvPr>
          <p:cNvSpPr txBox="1"/>
          <p:nvPr/>
        </p:nvSpPr>
        <p:spPr>
          <a:xfrm flipH="1">
            <a:off x="-3" y="1046900"/>
            <a:ext cx="774382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During increased incidences or outbreaks of infection additional cleans (enhanced cleans) will be required of frequently touched surfaces  i.e., door handles, grab rails and table tops.  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Cleaning</a:t>
            </a:r>
            <a:r>
              <a:rPr lang="en-GB" sz="2200" dirty="0"/>
              <a:t> removes dust and dirt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Disinfection</a:t>
            </a:r>
            <a:r>
              <a:rPr lang="en-GB" sz="2200" dirty="0"/>
              <a:t> kills germs – disinfection can only happen once cleaning has taken place 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If a service user has a suspected or confirmed infection their equipment and environment will require cleaning and disinfecting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Cleaning checklists templates are available on the IPC website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Ensure cleaning and disinfectant products are readily available </a:t>
            </a:r>
          </a:p>
          <a:p>
            <a:r>
              <a:rPr lang="en-GB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4DFC2-F8F1-89F6-474E-7D9597CCE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79" t="22962" r="5610" b="54223"/>
          <a:stretch/>
        </p:blipFill>
        <p:spPr>
          <a:xfrm>
            <a:off x="7589520" y="2204720"/>
            <a:ext cx="381692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2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1234</Words>
  <Application>Microsoft Office PowerPoint</Application>
  <PresentationFormat>Widescreen</PresentationFormat>
  <Paragraphs>187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Arial Black</vt:lpstr>
      <vt:lpstr>Calibri</vt:lpstr>
      <vt:lpstr>Calibri Light</vt:lpstr>
      <vt:lpstr>GDS Transport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Ken (WIRRAL COMMUNITY HEALTH AND CARE NHS FOUNDATION TRUST)</dc:creator>
  <cp:lastModifiedBy>MCGUFFIE, Laura (WIRRAL COMMUNITY HEALTH AND CARE NHS FOUNDATION TRUST)</cp:lastModifiedBy>
  <cp:revision>56</cp:revision>
  <dcterms:created xsi:type="dcterms:W3CDTF">2022-04-06T11:32:07Z</dcterms:created>
  <dcterms:modified xsi:type="dcterms:W3CDTF">2024-03-12T12:05:21Z</dcterms:modified>
</cp:coreProperties>
</file>