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93" r:id="rId5"/>
    <p:sldId id="320" r:id="rId6"/>
    <p:sldId id="259" r:id="rId7"/>
    <p:sldId id="262" r:id="rId8"/>
    <p:sldId id="323" r:id="rId9"/>
    <p:sldId id="304" r:id="rId10"/>
    <p:sldId id="324" r:id="rId11"/>
    <p:sldId id="285" r:id="rId12"/>
    <p:sldId id="325" r:id="rId13"/>
    <p:sldId id="326" r:id="rId14"/>
    <p:sldId id="328" r:id="rId15"/>
    <p:sldId id="294" r:id="rId16"/>
    <p:sldId id="296" r:id="rId17"/>
    <p:sldId id="288" r:id="rId18"/>
    <p:sldId id="289" r:id="rId19"/>
    <p:sldId id="290" r:id="rId20"/>
    <p:sldId id="291" r:id="rId21"/>
    <p:sldId id="292" r:id="rId22"/>
    <p:sldId id="260" r:id="rId23"/>
    <p:sldId id="298" r:id="rId24"/>
    <p:sldId id="299" r:id="rId25"/>
    <p:sldId id="300" r:id="rId26"/>
    <p:sldId id="301" r:id="rId27"/>
    <p:sldId id="302" r:id="rId28"/>
    <p:sldId id="303" r:id="rId29"/>
    <p:sldId id="361" r:id="rId30"/>
    <p:sldId id="351" r:id="rId31"/>
    <p:sldId id="363" r:id="rId32"/>
    <p:sldId id="364" r:id="rId33"/>
    <p:sldId id="366" r:id="rId34"/>
    <p:sldId id="373" r:id="rId35"/>
    <p:sldId id="372" r:id="rId36"/>
    <p:sldId id="368" r:id="rId37"/>
    <p:sldId id="315" r:id="rId38"/>
    <p:sldId id="316" r:id="rId39"/>
    <p:sldId id="295" r:id="rId40"/>
    <p:sldId id="297" r:id="rId41"/>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8C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93" autoAdjust="0"/>
    <p:restoredTop sz="81628" autoAdjust="0"/>
  </p:normalViewPr>
  <p:slideViewPr>
    <p:cSldViewPr snapToGrid="0">
      <p:cViewPr varScale="1">
        <p:scale>
          <a:sx n="130" d="100"/>
          <a:sy n="130" d="100"/>
        </p:scale>
        <p:origin x="532" y="84"/>
      </p:cViewPr>
      <p:guideLst/>
    </p:cSldViewPr>
  </p:slideViewPr>
  <p:notesTextViewPr>
    <p:cViewPr>
      <p:scale>
        <a:sx n="1" d="1"/>
        <a:sy n="1" d="1"/>
      </p:scale>
      <p:origin x="0" y="0"/>
    </p:cViewPr>
  </p:notesTextViewPr>
  <p:sorterViewPr>
    <p:cViewPr varScale="1">
      <p:scale>
        <a:sx n="100" d="100"/>
        <a:sy n="100" d="100"/>
      </p:scale>
      <p:origin x="0" y="-5652"/>
    </p:cViewPr>
  </p:sorterViewPr>
  <p:notesViewPr>
    <p:cSldViewPr snapToGrid="0">
      <p:cViewPr varScale="1">
        <p:scale>
          <a:sx n="121" d="100"/>
          <a:sy n="121" d="100"/>
        </p:scale>
        <p:origin x="3304"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29A7FF3-8ABB-424F-A708-D9BF7C935E37}" type="datetimeFigureOut">
              <a:rPr lang="en-GB" smtClean="0"/>
              <a:t>19/09/2023</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E6AA830A-0B25-4D76-B684-79B22A4702F4}" type="slidenum">
              <a:rPr lang="en-GB" smtClean="0"/>
              <a:t>‹#›</a:t>
            </a:fld>
            <a:endParaRPr lang="en-GB"/>
          </a:p>
        </p:txBody>
      </p:sp>
    </p:spTree>
    <p:extLst>
      <p:ext uri="{BB962C8B-B14F-4D97-AF65-F5344CB8AC3E}">
        <p14:creationId xmlns:p14="http://schemas.microsoft.com/office/powerpoint/2010/main" val="185931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AA830A-0B25-4D76-B684-79B22A4702F4}" type="slidenum">
              <a:rPr lang="en-GB" smtClean="0"/>
              <a:t>1</a:t>
            </a:fld>
            <a:endParaRPr lang="en-GB"/>
          </a:p>
        </p:txBody>
      </p:sp>
    </p:spTree>
    <p:extLst>
      <p:ext uri="{BB962C8B-B14F-4D97-AF65-F5344CB8AC3E}">
        <p14:creationId xmlns:p14="http://schemas.microsoft.com/office/powerpoint/2010/main" val="340380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tab pos="508000" algn="l"/>
              </a:tabLst>
              <a:defRPr/>
            </a:pPr>
            <a:r>
              <a:rPr lang="en-GB" sz="1800" spc="-5" dirty="0">
                <a:effectLst/>
                <a:latin typeface="Arial" panose="020B0604020202020204" pitchFamily="34" charset="0"/>
                <a:ea typeface="Calibri" panose="020F0502020204030204" pitchFamily="34" charset="0"/>
                <a:cs typeface="Times New Roman" panose="02020603050405020304" pitchFamily="18" charset="0"/>
              </a:rPr>
              <a:t>During 2022-23 the members of the Your Voice group supported the Trust with the introduction of the PLACE framework to review buildings across the Trust estate, provided feedback on the Trust’s new public website and contributed to the development of a series of patient information leaflets including Community Nursing, complaints and Hand Hygiene.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a:lnSpc>
                <a:spcPct val="107000"/>
              </a:lnSpc>
              <a:spcAft>
                <a:spcPts val="600"/>
              </a:spcAft>
              <a:buFont typeface="Symbol" panose="05050102010706020507" pitchFamily="18" charset="2"/>
              <a:buNone/>
              <a:tabLst>
                <a:tab pos="508000" algn="l"/>
              </a:tabLst>
            </a:pP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75000D1F-3DC2-4F1C-918A-D49D591553F1}" type="slidenum">
              <a:rPr lang="en-GB" smtClean="0"/>
              <a:t>33</a:t>
            </a:fld>
            <a:endParaRPr lang="en-GB"/>
          </a:p>
        </p:txBody>
      </p:sp>
    </p:spTree>
    <p:extLst>
      <p:ext uri="{BB962C8B-B14F-4D97-AF65-F5344CB8AC3E}">
        <p14:creationId xmlns:p14="http://schemas.microsoft.com/office/powerpoint/2010/main" val="371878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22222"/>
                </a:solidFill>
                <a:effectLst/>
                <a:latin typeface="Calibri Light" panose="020F0302020204030204" pitchFamily="34" charset="0"/>
                <a:cs typeface="Calibri Light" panose="020F0302020204030204" pitchFamily="34" charset="0"/>
              </a:rPr>
              <a:t>a person appointed by the </a:t>
            </a:r>
            <a:r>
              <a:rPr lang="en-GB" b="0" i="0" dirty="0" err="1">
                <a:solidFill>
                  <a:srgbClr val="222222"/>
                </a:solidFill>
                <a:effectLst/>
                <a:latin typeface="Calibri Light" panose="020F0302020204030204" pitchFamily="34" charset="0"/>
                <a:cs typeface="Calibri Light" panose="020F0302020204030204" pitchFamily="34" charset="0"/>
              </a:rPr>
              <a:t>CoG</a:t>
            </a:r>
            <a:r>
              <a:rPr lang="en-GB" b="0" i="0" dirty="0">
                <a:solidFill>
                  <a:srgbClr val="222222"/>
                </a:solidFill>
                <a:effectLst/>
                <a:latin typeface="Calibri Light" panose="020F0302020204030204" pitchFamily="34" charset="0"/>
                <a:cs typeface="Calibri Light" panose="020F0302020204030204" pitchFamily="34" charset="0"/>
              </a:rPr>
              <a:t> who, in the opinion of the governing body, has the knowledge, experience and skills required to contribute to the effective governance and success of the organisation</a:t>
            </a:r>
          </a:p>
          <a:p>
            <a:pPr algn="l"/>
            <a:r>
              <a:rPr lang="en-GB" b="0" i="0" dirty="0">
                <a:solidFill>
                  <a:srgbClr val="222222"/>
                </a:solidFill>
                <a:effectLst/>
                <a:latin typeface="Calibri Light" panose="020F0302020204030204" pitchFamily="34" charset="0"/>
                <a:cs typeface="Calibri Light" panose="020F0302020204030204" pitchFamily="34" charset="0"/>
              </a:rPr>
              <a:t>The appointment of a person who is not a serving governor, is a valuable and successful method of resolving a knowledge, experience or skills gap and supports succession planning </a:t>
            </a:r>
          </a:p>
          <a:p>
            <a:pPr algn="l"/>
            <a:endParaRPr lang="en-GB" b="0" i="0" dirty="0">
              <a:solidFill>
                <a:srgbClr val="222222"/>
              </a:solidFill>
              <a:effectLst/>
              <a:latin typeface="Calibri Light" panose="020F0302020204030204" pitchFamily="34" charset="0"/>
              <a:cs typeface="Calibri Light" panose="020F0302020204030204" pitchFamily="34" charset="0"/>
            </a:endParaRP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1. No alignment to a constituency </a:t>
            </a: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2. For a period of 12-months allowing the opportunity to stand for election at the next round </a:t>
            </a: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3. No requirement to stand for election (BUT if not they leave after 12- months) </a:t>
            </a: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4. The number of shadow governors will equal the number of vacant seats +/- (i.e., currently 5 seats) </a:t>
            </a: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5. Informal selection process with brief personal statement / EOIs on why and skills/expertise (Lead Governor and Chair lead) </a:t>
            </a:r>
            <a:endParaRPr lang="en-GB" sz="1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l"/>
            <a:endParaRPr lang="en-GB" b="0" i="0" dirty="0">
              <a:solidFill>
                <a:srgbClr val="222222"/>
              </a:solidFill>
              <a:effectLst/>
              <a:latin typeface="Calibri Light" panose="020F0302020204030204" pitchFamily="34" charset="0"/>
              <a:cs typeface="Calibri Light" panose="020F0302020204030204" pitchFamily="34" charset="0"/>
            </a:endParaRPr>
          </a:p>
          <a:p>
            <a:endParaRPr lang="en-GB" dirty="0"/>
          </a:p>
        </p:txBody>
      </p:sp>
      <p:sp>
        <p:nvSpPr>
          <p:cNvPr id="4" name="Slide Number Placeholder 3"/>
          <p:cNvSpPr>
            <a:spLocks noGrp="1"/>
          </p:cNvSpPr>
          <p:nvPr>
            <p:ph type="sldNum" sz="quarter" idx="5"/>
          </p:nvPr>
        </p:nvSpPr>
        <p:spPr/>
        <p:txBody>
          <a:bodyPr/>
          <a:lstStyle/>
          <a:p>
            <a:fld id="{75000D1F-3DC2-4F1C-918A-D49D591553F1}" type="slidenum">
              <a:rPr lang="en-GB" smtClean="0"/>
              <a:t>34</a:t>
            </a:fld>
            <a:endParaRPr lang="en-GB"/>
          </a:p>
        </p:txBody>
      </p:sp>
    </p:spTree>
    <p:extLst>
      <p:ext uri="{BB962C8B-B14F-4D97-AF65-F5344CB8AC3E}">
        <p14:creationId xmlns:p14="http://schemas.microsoft.com/office/powerpoint/2010/main" val="404758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22222"/>
                </a:solidFill>
                <a:effectLst/>
                <a:latin typeface="Calibri Light" panose="020F0302020204030204" pitchFamily="34" charset="0"/>
                <a:cs typeface="Calibri Light" panose="020F0302020204030204" pitchFamily="34" charset="0"/>
              </a:rPr>
              <a:t>a person appointed by the </a:t>
            </a:r>
            <a:r>
              <a:rPr lang="en-GB" b="0" i="0" dirty="0" err="1">
                <a:solidFill>
                  <a:srgbClr val="222222"/>
                </a:solidFill>
                <a:effectLst/>
                <a:latin typeface="Calibri Light" panose="020F0302020204030204" pitchFamily="34" charset="0"/>
                <a:cs typeface="Calibri Light" panose="020F0302020204030204" pitchFamily="34" charset="0"/>
              </a:rPr>
              <a:t>CoG</a:t>
            </a:r>
            <a:r>
              <a:rPr lang="en-GB" b="0" i="0" dirty="0">
                <a:solidFill>
                  <a:srgbClr val="222222"/>
                </a:solidFill>
                <a:effectLst/>
                <a:latin typeface="Calibri Light" panose="020F0302020204030204" pitchFamily="34" charset="0"/>
                <a:cs typeface="Calibri Light" panose="020F0302020204030204" pitchFamily="34" charset="0"/>
              </a:rPr>
              <a:t> who, in the opinion of the governing body, has the knowledge, experience and skills required to contribute to the effective governance and success of the organisation</a:t>
            </a:r>
          </a:p>
          <a:p>
            <a:pPr algn="l"/>
            <a:r>
              <a:rPr lang="en-GB" b="0" i="0" dirty="0">
                <a:solidFill>
                  <a:srgbClr val="222222"/>
                </a:solidFill>
                <a:effectLst/>
                <a:latin typeface="Calibri Light" panose="020F0302020204030204" pitchFamily="34" charset="0"/>
                <a:cs typeface="Calibri Light" panose="020F0302020204030204" pitchFamily="34" charset="0"/>
              </a:rPr>
              <a:t>The appointment of a person who is not a serving governor, is a valuable and successful method of resolving a knowledge, experience or skills gap and supports succession planning </a:t>
            </a:r>
          </a:p>
          <a:p>
            <a:pPr algn="l"/>
            <a:endParaRPr lang="en-GB" b="0" i="0" dirty="0">
              <a:solidFill>
                <a:srgbClr val="222222"/>
              </a:solidFill>
              <a:effectLst/>
              <a:latin typeface="Calibri Light" panose="020F0302020204030204" pitchFamily="34" charset="0"/>
              <a:cs typeface="Calibri Light" panose="020F0302020204030204" pitchFamily="34" charset="0"/>
            </a:endParaRP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1. No alignment to a constituency </a:t>
            </a: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2. For a period of 12-months allowing the opportunity to stand for election at the next round </a:t>
            </a: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3. No requirement to stand for election (BUT if not they leave after 12- months) </a:t>
            </a: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4. The number of shadow governors will equal the number of vacant seats +/- (i.e., currently 5 seats) </a:t>
            </a:r>
          </a:p>
          <a:p>
            <a:pPr marL="457200" lvl="1" indent="0">
              <a:lnSpc>
                <a:spcPct val="115000"/>
              </a:lnSpc>
              <a:spcBef>
                <a:spcPts val="0"/>
              </a:spcBef>
              <a:buSzPts val="1200"/>
              <a:buNone/>
            </a:pPr>
            <a:r>
              <a:rPr lang="en-GB" sz="1200" dirty="0">
                <a:solidFill>
                  <a:srgbClr val="FF0000"/>
                </a:solidFill>
                <a:latin typeface="Arial" panose="020B0604020202020204" pitchFamily="34" charset="0"/>
                <a:cs typeface="Arial" panose="020B0604020202020204" pitchFamily="34" charset="0"/>
              </a:rPr>
              <a:t>5. Informal selection process with brief personal statement / EOIs on why and skills/expertise (Lead Governor and Chair lead) </a:t>
            </a:r>
            <a:endParaRPr lang="en-GB" sz="1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l"/>
            <a:endParaRPr lang="en-GB" b="0" i="0" dirty="0">
              <a:solidFill>
                <a:srgbClr val="222222"/>
              </a:solidFill>
              <a:effectLst/>
              <a:latin typeface="Calibri Light" panose="020F0302020204030204" pitchFamily="34" charset="0"/>
              <a:cs typeface="Calibri Light" panose="020F0302020204030204" pitchFamily="34" charset="0"/>
            </a:endParaRPr>
          </a:p>
          <a:p>
            <a:endParaRPr lang="en-GB" dirty="0"/>
          </a:p>
        </p:txBody>
      </p:sp>
      <p:sp>
        <p:nvSpPr>
          <p:cNvPr id="4" name="Slide Number Placeholder 3"/>
          <p:cNvSpPr>
            <a:spLocks noGrp="1"/>
          </p:cNvSpPr>
          <p:nvPr>
            <p:ph type="sldNum" sz="quarter" idx="5"/>
          </p:nvPr>
        </p:nvSpPr>
        <p:spPr/>
        <p:txBody>
          <a:bodyPr/>
          <a:lstStyle/>
          <a:p>
            <a:fld id="{75000D1F-3DC2-4F1C-918A-D49D591553F1}" type="slidenum">
              <a:rPr lang="en-GB" smtClean="0"/>
              <a:t>35</a:t>
            </a:fld>
            <a:endParaRPr lang="en-GB"/>
          </a:p>
        </p:txBody>
      </p:sp>
    </p:spTree>
    <p:extLst>
      <p:ext uri="{BB962C8B-B14F-4D97-AF65-F5344CB8AC3E}">
        <p14:creationId xmlns:p14="http://schemas.microsoft.com/office/powerpoint/2010/main" val="250011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000D1F-3DC2-4F1C-918A-D49D591553F1}" type="slidenum">
              <a:rPr lang="en-GB" smtClean="0"/>
              <a:t>36</a:t>
            </a:fld>
            <a:endParaRPr lang="en-GB"/>
          </a:p>
        </p:txBody>
      </p:sp>
    </p:spTree>
    <p:extLst>
      <p:ext uri="{BB962C8B-B14F-4D97-AF65-F5344CB8AC3E}">
        <p14:creationId xmlns:p14="http://schemas.microsoft.com/office/powerpoint/2010/main" val="2972857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solidFill>
                  <a:srgbClr val="000000"/>
                </a:solidFill>
                <a:latin typeface="Arial" panose="020B0604020202020204" pitchFamily="34" charset="0"/>
              </a:rPr>
              <a:t>We are looking forward to the coming year and delivering the second year of our Five-Year Organisational Strategy for 2022-27, which can be found on our website. </a:t>
            </a:r>
          </a:p>
          <a:p>
            <a:r>
              <a:rPr lang="en-GB" sz="1200" b="0" i="0" u="none" strike="noStrike" baseline="0" dirty="0">
                <a:solidFill>
                  <a:srgbClr val="000000"/>
                </a:solidFill>
                <a:latin typeface="Arial" panose="020B0604020202020204" pitchFamily="34" charset="0"/>
              </a:rPr>
              <a:t>We expect a continuing focus on holistic and proactive care, delivering the benefits of Place-based working and Integrated Care Systems. Through the work described in our Inclusion &amp; Health Inequalities strategy we will continue to improve our approach to addressing health inequalities through service delivery and how we support local employment and create opportunities for people from more deprived communities. Wirral Community Health &amp; Care NHS Foundation Trust Annual Report and Accounts 2022-23 17 </a:t>
            </a:r>
          </a:p>
          <a:p>
            <a:endParaRPr lang="en-GB" dirty="0"/>
          </a:p>
        </p:txBody>
      </p:sp>
      <p:sp>
        <p:nvSpPr>
          <p:cNvPr id="4" name="Slide Number Placeholder 3"/>
          <p:cNvSpPr>
            <a:spLocks noGrp="1"/>
          </p:cNvSpPr>
          <p:nvPr>
            <p:ph type="sldNum" sz="quarter" idx="5"/>
          </p:nvPr>
        </p:nvSpPr>
        <p:spPr/>
        <p:txBody>
          <a:bodyPr/>
          <a:lstStyle/>
          <a:p>
            <a:fld id="{E6AA830A-0B25-4D76-B684-79B22A4702F4}" type="slidenum">
              <a:rPr lang="en-GB" smtClean="0"/>
              <a:t>38</a:t>
            </a:fld>
            <a:endParaRPr lang="en-GB"/>
          </a:p>
        </p:txBody>
      </p:sp>
    </p:spTree>
    <p:extLst>
      <p:ext uri="{BB962C8B-B14F-4D97-AF65-F5344CB8AC3E}">
        <p14:creationId xmlns:p14="http://schemas.microsoft.com/office/powerpoint/2010/main" val="274318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AA830A-0B25-4D76-B684-79B22A4702F4}" type="slidenum">
              <a:rPr lang="en-GB" smtClean="0"/>
              <a:t>5</a:t>
            </a:fld>
            <a:endParaRPr lang="en-GB"/>
          </a:p>
        </p:txBody>
      </p:sp>
    </p:spTree>
    <p:extLst>
      <p:ext uri="{BB962C8B-B14F-4D97-AF65-F5344CB8AC3E}">
        <p14:creationId xmlns:p14="http://schemas.microsoft.com/office/powerpoint/2010/main" val="36326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25563"/>
                </a:solidFill>
                <a:effectLst/>
                <a:latin typeface="Frutiger W01"/>
              </a:rPr>
              <a:t>We are a population health focused NHS organisation specialising in supporting people to live independent and healthy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425563"/>
              </a:solidFill>
              <a:effectLs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During 2022-23 the Trust progressed the delivery of the first year of the Trust’s five-year Organisational Strategy 2022-27, and work was delivered against each of our We Will statements as planned for year one. The enabling strategies (Quality, Inclusion, Digital and People Strategies) are supporting the organisational vision with clear demonstration of their contribution to the Organisational Strategy.</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425563"/>
              </a:solidFill>
              <a:effectLst/>
              <a:latin typeface="Frutiger W01"/>
            </a:endParaRPr>
          </a:p>
          <a:p>
            <a:endParaRPr lang="en-GB" dirty="0"/>
          </a:p>
        </p:txBody>
      </p:sp>
      <p:sp>
        <p:nvSpPr>
          <p:cNvPr id="4" name="Slide Number Placeholder 3"/>
          <p:cNvSpPr>
            <a:spLocks noGrp="1"/>
          </p:cNvSpPr>
          <p:nvPr>
            <p:ph type="sldNum" sz="quarter" idx="5"/>
          </p:nvPr>
        </p:nvSpPr>
        <p:spPr/>
        <p:txBody>
          <a:bodyPr/>
          <a:lstStyle/>
          <a:p>
            <a:fld id="{E6AA830A-0B25-4D76-B684-79B22A4702F4}" type="slidenum">
              <a:rPr lang="en-GB" smtClean="0"/>
              <a:t>6</a:t>
            </a:fld>
            <a:endParaRPr lang="en-GB"/>
          </a:p>
        </p:txBody>
      </p:sp>
    </p:spTree>
    <p:extLst>
      <p:ext uri="{BB962C8B-B14F-4D97-AF65-F5344CB8AC3E}">
        <p14:creationId xmlns:p14="http://schemas.microsoft.com/office/powerpoint/2010/main" val="3784947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Trust is monitored against many Local Authority, ICB and NHSE-driven Key Performance Indicators (KPIs) which are reported through formal contract monitoring meetings.</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During 2022-23 the Trust demonstrated consistent good performance against all key performance indicators, despite waiting list challenges, ending the year with 53 green, 9 amber, 24 red KPIs.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6AA830A-0B25-4D76-B684-79B22A4702F4}" type="slidenum">
              <a:rPr lang="en-GB" smtClean="0"/>
              <a:t>8</a:t>
            </a:fld>
            <a:endParaRPr lang="en-GB"/>
          </a:p>
        </p:txBody>
      </p:sp>
    </p:spTree>
    <p:extLst>
      <p:ext uri="{BB962C8B-B14F-4D97-AF65-F5344CB8AC3E}">
        <p14:creationId xmlns:p14="http://schemas.microsoft.com/office/powerpoint/2010/main" val="137566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AA830A-0B25-4D76-B684-79B22A4702F4}" type="slidenum">
              <a:rPr lang="en-GB" smtClean="0"/>
              <a:t>14</a:t>
            </a:fld>
            <a:endParaRPr lang="en-GB"/>
          </a:p>
        </p:txBody>
      </p:sp>
    </p:spTree>
    <p:extLst>
      <p:ext uri="{BB962C8B-B14F-4D97-AF65-F5344CB8AC3E}">
        <p14:creationId xmlns:p14="http://schemas.microsoft.com/office/powerpoint/2010/main" val="518966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Trust continues to have a strong and representative membership through 7,835 members, both public and staff. During 2018-19 the Trust continued to recruit young members through initiatives with local schools and the ‘Young Chamber’ in Wirral and saw a positive impact on membership numbers with over 1,000 young members (aged 16-21 years) signed up to the Trust. The public membership in the Rest of England constituency remains a priority for the Trust with a detailed action plan already in place. </a:t>
            </a:r>
          </a:p>
          <a:p>
            <a:r>
              <a:rPr lang="en-GB" dirty="0"/>
              <a:t> </a:t>
            </a:r>
          </a:p>
          <a:p>
            <a:r>
              <a:rPr lang="en-GB" dirty="0"/>
              <a:t>The Council of Governors is keen to identify opportunities to engage with members and during 2018-19, the ‘Your Voice’ group continued to meet but with an expanded membership to include governors and more members. This group continues to evolve but has provided useful feedback and reflections on the meaning of membership to support a refresh of the Trust’s membership strategy. </a:t>
            </a:r>
          </a:p>
          <a:p>
            <a:r>
              <a:rPr lang="en-GB" dirty="0"/>
              <a:t> </a:t>
            </a:r>
          </a:p>
          <a:p>
            <a:r>
              <a:rPr lang="en-GB" dirty="0"/>
              <a:t>During 2018-19 the Council of Governors participated in </a:t>
            </a:r>
            <a:r>
              <a:rPr lang="en-GB" dirty="0" err="1"/>
              <a:t>walkrounds</a:t>
            </a:r>
            <a:r>
              <a:rPr lang="en-GB" dirty="0"/>
              <a:t> and service visits with Non-Executive Directors providing another opportunity to engage with Trust members and service users. Our governors are also invited to numerous events during the financial year to support a greater understanding of the Trust and to further develop and strengthen relationships. We are always delighted to have governors participate in judging the annual HEART Awards and value the perspective and enthusiasm they bring to this process. </a:t>
            </a:r>
          </a:p>
          <a:p>
            <a:r>
              <a:rPr lang="en-GB" dirty="0"/>
              <a:t> </a:t>
            </a:r>
          </a:p>
          <a:p>
            <a:r>
              <a:rPr lang="en-GB" dirty="0"/>
              <a:t>The Trust is committed to improving the health and wellbeing of patients and staff, ensuring it contributes positively to the lives of the local communities. </a:t>
            </a:r>
          </a:p>
          <a:p>
            <a:r>
              <a:rPr lang="en-GB" dirty="0"/>
              <a:t> </a:t>
            </a:r>
          </a:p>
          <a:p>
            <a:r>
              <a:rPr lang="en-GB" dirty="0"/>
              <a:t>This was illustrated in 2018-19 with some of the following key activities; </a:t>
            </a:r>
          </a:p>
          <a:p>
            <a:endParaRPr lang="en-GB" dirty="0"/>
          </a:p>
          <a:p>
            <a:endParaRPr lang="en-GB" dirty="0"/>
          </a:p>
          <a:p>
            <a:endParaRPr lang="en-GB" dirty="0"/>
          </a:p>
          <a:p>
            <a:endParaRPr lang="en-GB" dirty="0"/>
          </a:p>
          <a:p>
            <a:endParaRPr lang="en-GB" dirty="0"/>
          </a:p>
          <a:p>
            <a:endParaRPr lang="en-GB" dirty="0"/>
          </a:p>
          <a:p>
            <a:r>
              <a:rPr lang="en-GB" dirty="0"/>
              <a:t>The Trust continues to have a strong and representative membership through 7,835 members, both public and staff. During 2018-19 the Trust continued to recruit young members through initiatives with local schools and the ‘Young Chamber’ in Wirral and saw a positive impact on membership numbers with over 1,000 young members (aged 16-21 years) signed up to the Trust. The public membership in the Rest of England constituency remains a priority for the Trust with a detailed action plan already in place. </a:t>
            </a:r>
          </a:p>
          <a:p>
            <a:r>
              <a:rPr lang="en-GB" dirty="0"/>
              <a:t> </a:t>
            </a:r>
          </a:p>
          <a:p>
            <a:r>
              <a:rPr lang="en-GB" dirty="0"/>
              <a:t>The Council of Governors is keen to identify opportunities to engage with members and during 2018-19, the ‘Your Voice’ group continued to meet but with an expanded membership to include governors and more members. This group continues to evolve but has provided useful feedback and reflections on the meaning of membership to support a refresh of the Trust’s membership strategy. </a:t>
            </a:r>
          </a:p>
          <a:p>
            <a:r>
              <a:rPr lang="en-GB" dirty="0"/>
              <a:t> </a:t>
            </a:r>
          </a:p>
          <a:p>
            <a:r>
              <a:rPr lang="en-GB" dirty="0"/>
              <a:t>During 2018-19 the Council of Governors participated in </a:t>
            </a:r>
            <a:r>
              <a:rPr lang="en-GB" dirty="0" err="1"/>
              <a:t>walkrounds</a:t>
            </a:r>
            <a:r>
              <a:rPr lang="en-GB" dirty="0"/>
              <a:t> and service visits with Non-Executive Directors providing another opportunity to engage with Trust members and service users. Our governors are also invited to numerous events during the financial year to support a greater understanding of the Trust and to further develop and strengthen relationships. We are always delighted to have governors participate in judging the annual HEART Awards and value the perspective and enthusiasm they bring to this process. </a:t>
            </a:r>
          </a:p>
          <a:p>
            <a:r>
              <a:rPr lang="en-GB" dirty="0"/>
              <a:t> </a:t>
            </a:r>
          </a:p>
          <a:p>
            <a:r>
              <a:rPr lang="en-GB" dirty="0"/>
              <a:t>The Trust is committed to improving the health and wellbeing of patients and staff, ensuring it contributes positively to the lives of the local communities. </a:t>
            </a:r>
          </a:p>
          <a:p>
            <a:r>
              <a:rPr lang="en-GB" dirty="0"/>
              <a:t> </a:t>
            </a:r>
          </a:p>
          <a:p>
            <a:r>
              <a:rPr lang="en-GB" dirty="0"/>
              <a:t>This was illustrated in 2018-19 with some of the following key activities; </a:t>
            </a:r>
          </a:p>
          <a:p>
            <a:endParaRPr lang="en-GB" dirty="0"/>
          </a:p>
        </p:txBody>
      </p:sp>
      <p:sp>
        <p:nvSpPr>
          <p:cNvPr id="4" name="Slide Number Placeholder 3"/>
          <p:cNvSpPr>
            <a:spLocks noGrp="1"/>
          </p:cNvSpPr>
          <p:nvPr>
            <p:ph type="sldNum" sz="quarter" idx="10"/>
          </p:nvPr>
        </p:nvSpPr>
        <p:spPr/>
        <p:txBody>
          <a:bodyPr/>
          <a:lstStyle/>
          <a:p>
            <a:fld id="{75000D1F-3DC2-4F1C-918A-D49D591553F1}" type="slidenum">
              <a:rPr lang="en-GB" smtClean="0"/>
              <a:t>29</a:t>
            </a:fld>
            <a:endParaRPr lang="en-GB"/>
          </a:p>
        </p:txBody>
      </p:sp>
    </p:spTree>
    <p:extLst>
      <p:ext uri="{BB962C8B-B14F-4D97-AF65-F5344CB8AC3E}">
        <p14:creationId xmlns:p14="http://schemas.microsoft.com/office/powerpoint/2010/main" val="1584667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000D1F-3DC2-4F1C-918A-D49D591553F1}" type="slidenum">
              <a:rPr lang="en-GB" smtClean="0"/>
              <a:t>30</a:t>
            </a:fld>
            <a:endParaRPr lang="en-GB"/>
          </a:p>
        </p:txBody>
      </p:sp>
    </p:spTree>
    <p:extLst>
      <p:ext uri="{BB962C8B-B14F-4D97-AF65-F5344CB8AC3E}">
        <p14:creationId xmlns:p14="http://schemas.microsoft.com/office/powerpoint/2010/main" val="6976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Trust has kept in regular contact with</a:t>
            </a:r>
            <a:r>
              <a:rPr lang="en-GB" baseline="0" dirty="0"/>
              <a:t> governors throughout the COVID-19 health emergency. Council of Governors meetings have continued during </a:t>
            </a:r>
            <a:r>
              <a:rPr lang="en-GB" baseline="0"/>
              <a:t>the pandemic</a:t>
            </a:r>
            <a:r>
              <a:rPr lang="en-GB" baseline="0" dirty="0"/>
              <a:t>.</a:t>
            </a:r>
            <a:endParaRPr lang="en-GB" dirty="0"/>
          </a:p>
        </p:txBody>
      </p:sp>
      <p:sp>
        <p:nvSpPr>
          <p:cNvPr id="4" name="Slide Number Placeholder 3"/>
          <p:cNvSpPr>
            <a:spLocks noGrp="1"/>
          </p:cNvSpPr>
          <p:nvPr>
            <p:ph type="sldNum" sz="quarter" idx="10"/>
          </p:nvPr>
        </p:nvSpPr>
        <p:spPr/>
        <p:txBody>
          <a:bodyPr/>
          <a:lstStyle/>
          <a:p>
            <a:fld id="{75000D1F-3DC2-4F1C-918A-D49D591553F1}" type="slidenum">
              <a:rPr lang="en-GB" smtClean="0"/>
              <a:t>31</a:t>
            </a:fld>
            <a:endParaRPr lang="en-GB"/>
          </a:p>
        </p:txBody>
      </p:sp>
    </p:spTree>
    <p:extLst>
      <p:ext uri="{BB962C8B-B14F-4D97-AF65-F5344CB8AC3E}">
        <p14:creationId xmlns:p14="http://schemas.microsoft.com/office/powerpoint/2010/main" val="109652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000D1F-3DC2-4F1C-918A-D49D591553F1}" type="slidenum">
              <a:rPr lang="en-GB" smtClean="0"/>
              <a:t>32</a:t>
            </a:fld>
            <a:endParaRPr lang="en-GB"/>
          </a:p>
        </p:txBody>
      </p:sp>
    </p:spTree>
    <p:extLst>
      <p:ext uri="{BB962C8B-B14F-4D97-AF65-F5344CB8AC3E}">
        <p14:creationId xmlns:p14="http://schemas.microsoft.com/office/powerpoint/2010/main" val="57695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FAACB-287A-281F-6108-8B5EAD250B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EB4FB0-0B1A-AD6E-2BAD-F5E3C301296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3FFB05-9232-116F-58ED-382B517632DF}"/>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5" name="Footer Placeholder 4">
            <a:extLst>
              <a:ext uri="{FF2B5EF4-FFF2-40B4-BE49-F238E27FC236}">
                <a16:creationId xmlns:a16="http://schemas.microsoft.com/office/drawing/2014/main" id="{E634F4A8-ABD0-8DBB-2239-D827A574DEE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730374E-F178-60E4-7ED8-DFAD31549F13}"/>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14320619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FB930-A9A1-E30A-138E-B417B349C1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13F169-4B18-C7C0-AC3D-C14AA7798F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145B0-C90B-814B-AAB6-5562D47D7B6D}"/>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5" name="Footer Placeholder 4">
            <a:extLst>
              <a:ext uri="{FF2B5EF4-FFF2-40B4-BE49-F238E27FC236}">
                <a16:creationId xmlns:a16="http://schemas.microsoft.com/office/drawing/2014/main" id="{AA4E0B76-02AA-B806-431D-A421F3B96FF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963A252-C65B-2FF9-F61E-45BC2D4DB80C}"/>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25478076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A2CF3E-6026-0DF7-B3DC-F510EFF51BB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D5B962-C70A-5D5C-8AFF-D9800282CC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1E6C71-357E-2A6F-CD06-E49F3C2B6BAF}"/>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5" name="Footer Placeholder 4">
            <a:extLst>
              <a:ext uri="{FF2B5EF4-FFF2-40B4-BE49-F238E27FC236}">
                <a16:creationId xmlns:a16="http://schemas.microsoft.com/office/drawing/2014/main" id="{947F949F-979E-89D9-D76C-9B8F4D8C96E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E1D8B83-0475-D2C0-DBFC-E85FFBD2A589}"/>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25868157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EB2EA-944E-B294-DDCC-7E2663C8DF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C33A13-3B48-0D46-910A-BF21D8FDE4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92901F-2770-75E8-6E78-F37E419305D4}"/>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5" name="Footer Placeholder 4">
            <a:extLst>
              <a:ext uri="{FF2B5EF4-FFF2-40B4-BE49-F238E27FC236}">
                <a16:creationId xmlns:a16="http://schemas.microsoft.com/office/drawing/2014/main" id="{47C70475-9312-5390-7D65-EF386D6845D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167B9B9-B03E-570A-8828-62A17E093970}"/>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30303713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DA51-26F5-BCF5-ADF3-DF3FC1DF8A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686F46-FC3C-B2ED-AD0B-F8B47A7543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E6BA9-C6FE-AD27-BECE-43FD720D5FF7}"/>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5" name="Footer Placeholder 4">
            <a:extLst>
              <a:ext uri="{FF2B5EF4-FFF2-40B4-BE49-F238E27FC236}">
                <a16:creationId xmlns:a16="http://schemas.microsoft.com/office/drawing/2014/main" id="{8FCA6AE6-029D-8BAC-9541-BBEA59B0FF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A7656A-25B3-9E82-23E7-F6926EFB3A16}"/>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24257813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2D8-9827-CB51-03D1-771A78F30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D636E2-AD47-7027-9E4F-728FC9544A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CBD0F8-AE6A-D51C-4645-E5ACC467C7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ECCCE52-8A40-C46D-6294-948232AA7D27}"/>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6" name="Footer Placeholder 5">
            <a:extLst>
              <a:ext uri="{FF2B5EF4-FFF2-40B4-BE49-F238E27FC236}">
                <a16:creationId xmlns:a16="http://schemas.microsoft.com/office/drawing/2014/main" id="{E76DC0A8-903F-3E1D-9D10-C91D638FC1E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966D1E1-A43A-4FB6-B749-4CBB7A895B67}"/>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20183132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C12D-39F6-6692-FC55-CEA1CA63AE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24D0CE-A81A-AF66-DB60-28D487A8BD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0B94C5-3BA5-0933-5A8B-8A2E5A3290A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DD108F-5DB6-CB27-1826-6EC97EF2B6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BC1ADD-9F2B-4581-50C0-43808376A2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52158A-7BD9-4D82-4B1A-7FCDEB4A88F2}"/>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8" name="Footer Placeholder 7">
            <a:extLst>
              <a:ext uri="{FF2B5EF4-FFF2-40B4-BE49-F238E27FC236}">
                <a16:creationId xmlns:a16="http://schemas.microsoft.com/office/drawing/2014/main" id="{3A3075ED-B548-7403-9C1F-34D893E5832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57AA10DC-041F-1113-251D-745EDEAAE75D}"/>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38079498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7908-8870-DF3F-9313-19B1FB8DB8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6E8A5AC-1ADA-793B-C396-154C94F43328}"/>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4" name="Footer Placeholder 3">
            <a:extLst>
              <a:ext uri="{FF2B5EF4-FFF2-40B4-BE49-F238E27FC236}">
                <a16:creationId xmlns:a16="http://schemas.microsoft.com/office/drawing/2014/main" id="{745FE0BD-DE54-7253-C940-5D4090CF247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7BDD8166-54A6-0C13-7C18-064830FBE1F3}"/>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20499029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E2E87-B9ED-F00A-E07B-668EAF69F6DE}"/>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3" name="Footer Placeholder 2">
            <a:extLst>
              <a:ext uri="{FF2B5EF4-FFF2-40B4-BE49-F238E27FC236}">
                <a16:creationId xmlns:a16="http://schemas.microsoft.com/office/drawing/2014/main" id="{C880CF09-4109-4BD5-8135-658960C4F42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DF008B6D-C3D9-3CDD-4CF9-25D57CB32C16}"/>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31515672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3CED-B8C3-33F2-C33B-0216D08560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57AC24-9E2B-59A6-78F4-41F0ED2DD0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D2463C-6EE2-3292-2470-CB74B1A74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F38A6-49CD-C7F0-A638-DC4AF4DED551}"/>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6" name="Footer Placeholder 5">
            <a:extLst>
              <a:ext uri="{FF2B5EF4-FFF2-40B4-BE49-F238E27FC236}">
                <a16:creationId xmlns:a16="http://schemas.microsoft.com/office/drawing/2014/main" id="{578D7B01-7F66-1908-6246-4E190601AA6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429CDD4-C88C-561C-2F67-1E96C3459DA8}"/>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21256289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F064-AAE3-436C-B745-803ECCC862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D71698-695B-9D30-7BB6-D665D0DDBA2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F554C4-3737-42BF-FFC6-211099312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55296-ED15-DFBE-75EB-163B349FDE7D}"/>
              </a:ext>
            </a:extLst>
          </p:cNvPr>
          <p:cNvSpPr>
            <a:spLocks noGrp="1"/>
          </p:cNvSpPr>
          <p:nvPr>
            <p:ph type="dt" sz="half" idx="10"/>
          </p:nvPr>
        </p:nvSpPr>
        <p:spPr>
          <a:xfrm>
            <a:off x="838200" y="6356350"/>
            <a:ext cx="2743200" cy="365125"/>
          </a:xfrm>
          <a:prstGeom prst="rect">
            <a:avLst/>
          </a:prstGeom>
        </p:spPr>
        <p:txBody>
          <a:bodyPr/>
          <a:lstStyle/>
          <a:p>
            <a:fld id="{51271D32-C16C-4510-B445-08BBD67D993D}" type="datetimeFigureOut">
              <a:rPr lang="en-GB" smtClean="0"/>
              <a:t>19/09/2023</a:t>
            </a:fld>
            <a:endParaRPr lang="en-GB"/>
          </a:p>
        </p:txBody>
      </p:sp>
      <p:sp>
        <p:nvSpPr>
          <p:cNvPr id="6" name="Footer Placeholder 5">
            <a:extLst>
              <a:ext uri="{FF2B5EF4-FFF2-40B4-BE49-F238E27FC236}">
                <a16:creationId xmlns:a16="http://schemas.microsoft.com/office/drawing/2014/main" id="{7455C45E-1E3D-39C4-18B5-EA6849181F5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C1C23FB-8BB8-6B6C-80AA-26E875D4766A}"/>
              </a:ext>
            </a:extLst>
          </p:cNvPr>
          <p:cNvSpPr>
            <a:spLocks noGrp="1"/>
          </p:cNvSpPr>
          <p:nvPr>
            <p:ph type="sldNum" sz="quarter" idx="12"/>
          </p:nvPr>
        </p:nvSpPr>
        <p:spPr>
          <a:xfrm>
            <a:off x="8610600" y="6356350"/>
            <a:ext cx="2743200" cy="365125"/>
          </a:xfrm>
          <a:prstGeom prst="rect">
            <a:avLst/>
          </a:prstGeom>
        </p:spPr>
        <p:txBody>
          <a:bodyPr/>
          <a:lstStyle/>
          <a:p>
            <a:fld id="{0D59ECA6-BA60-4EDA-815E-51649AF022B5}" type="slidenum">
              <a:rPr lang="en-GB" smtClean="0"/>
              <a:t>‹#›</a:t>
            </a:fld>
            <a:endParaRPr lang="en-GB"/>
          </a:p>
        </p:txBody>
      </p:sp>
    </p:spTree>
    <p:extLst>
      <p:ext uri="{BB962C8B-B14F-4D97-AF65-F5344CB8AC3E}">
        <p14:creationId xmlns:p14="http://schemas.microsoft.com/office/powerpoint/2010/main" val="11547199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and green gradient background&#10;&#10;Description automatically generated">
            <a:extLst>
              <a:ext uri="{FF2B5EF4-FFF2-40B4-BE49-F238E27FC236}">
                <a16:creationId xmlns:a16="http://schemas.microsoft.com/office/drawing/2014/main" id="{1ACBA14E-617D-E7ED-1070-F8BF3EDD50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Tree>
    <p:extLst>
      <p:ext uri="{BB962C8B-B14F-4D97-AF65-F5344CB8AC3E}">
        <p14:creationId xmlns:p14="http://schemas.microsoft.com/office/powerpoint/2010/main" val="443334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wchc.nhs.uk/about/board-governors/contacting-our-public-governor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wchc.nhs.uk/about/engagement-group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7E340803-5E2C-5FF3-7BD3-135D041A79E7}"/>
              </a:ext>
            </a:extLst>
          </p:cNvPr>
          <p:cNvSpPr txBox="1">
            <a:spLocks noChangeArrowheads="1"/>
          </p:cNvSpPr>
          <p:nvPr/>
        </p:nvSpPr>
        <p:spPr bwMode="auto">
          <a:xfrm>
            <a:off x="457443" y="2511828"/>
            <a:ext cx="8339378"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altLang="en-US" sz="4000" b="1" dirty="0">
                <a:solidFill>
                  <a:srgbClr val="003366"/>
                </a:solidFill>
                <a:latin typeface="Calibri" panose="020F0502020204030204" pitchFamily="34" charset="0"/>
              </a:rPr>
              <a:t>Annual Members’ Meeting 2022-23</a:t>
            </a:r>
          </a:p>
          <a:p>
            <a:pPr eaLnBrk="1" fontAlgn="base" hangingPunct="1">
              <a:spcBef>
                <a:spcPct val="0"/>
              </a:spcBef>
              <a:spcAft>
                <a:spcPct val="0"/>
              </a:spcAft>
            </a:pPr>
            <a:endParaRPr lang="en-GB" altLang="en-US" sz="2400" b="1" dirty="0">
              <a:solidFill>
                <a:srgbClr val="0070C0"/>
              </a:solidFill>
              <a:latin typeface="Calibri" panose="020F0502020204030204" pitchFamily="34" charset="0"/>
            </a:endParaRPr>
          </a:p>
          <a:p>
            <a:pPr eaLnBrk="1" fontAlgn="base" hangingPunct="1">
              <a:spcBef>
                <a:spcPct val="0"/>
              </a:spcBef>
              <a:spcAft>
                <a:spcPct val="0"/>
              </a:spcAft>
            </a:pPr>
            <a:r>
              <a:rPr lang="en-GB" altLang="en-US" sz="2800" b="1" dirty="0">
                <a:solidFill>
                  <a:srgbClr val="0070C0"/>
                </a:solidFill>
                <a:latin typeface="Calibri" panose="020F0502020204030204" pitchFamily="34" charset="0"/>
              </a:rPr>
              <a:t>Tuesday 19 September 2023</a:t>
            </a:r>
          </a:p>
        </p:txBody>
      </p:sp>
    </p:spTree>
    <p:extLst>
      <p:ext uri="{BB962C8B-B14F-4D97-AF65-F5344CB8AC3E}">
        <p14:creationId xmlns:p14="http://schemas.microsoft.com/office/powerpoint/2010/main" val="425933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3369-8A87-F827-63F4-555C810044D7}"/>
              </a:ext>
            </a:extLst>
          </p:cNvPr>
          <p:cNvSpPr txBox="1">
            <a:spLocks/>
          </p:cNvSpPr>
          <p:nvPr/>
        </p:nvSpPr>
        <p:spPr>
          <a:xfrm>
            <a:off x="178552" y="1449954"/>
            <a:ext cx="8510350" cy="544116"/>
          </a:xfrm>
          <a:prstGeom prst="rect">
            <a:avLst/>
          </a:prstGeom>
        </p:spPr>
        <p:txBody>
          <a:bodyPr lIns="68580" tIns="34290" rIns="68580" bIns="3429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defRPr/>
            </a:pPr>
            <a:r>
              <a:rPr lang="en-GB" sz="3600" b="1" dirty="0">
                <a:solidFill>
                  <a:srgbClr val="002060"/>
                </a:solidFill>
                <a:latin typeface="Calibri" panose="020F0502020204030204" pitchFamily="34" charset="0"/>
                <a:cs typeface="Calibri" panose="020F0502020204030204" pitchFamily="34" charset="0"/>
              </a:rPr>
              <a:t>Review of performance 2022-23</a:t>
            </a:r>
            <a:endParaRPr lang="en-GB" sz="3600" b="1" dirty="0">
              <a:solidFill>
                <a:srgbClr val="002060"/>
              </a:solidFill>
              <a:highlight>
                <a:srgbClr val="FFFF00"/>
              </a:highligh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F0193AB-089B-0BFB-392A-BED905714454}"/>
              </a:ext>
            </a:extLst>
          </p:cNvPr>
          <p:cNvSpPr txBox="1"/>
          <p:nvPr/>
        </p:nvSpPr>
        <p:spPr>
          <a:xfrm>
            <a:off x="178552" y="2112276"/>
            <a:ext cx="10749839" cy="3039294"/>
          </a:xfrm>
          <a:prstGeom prst="rect">
            <a:avLst/>
          </a:prstGeom>
          <a:noFill/>
        </p:spPr>
        <p:txBody>
          <a:bodyPr wrap="square">
            <a:spAutoFit/>
          </a:bodyPr>
          <a:lstStyle/>
          <a:p>
            <a:pPr>
              <a:spcAft>
                <a:spcPts val="900"/>
              </a:spcAft>
            </a:pPr>
            <a:r>
              <a:rPr lang="en-GB"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Key achievements</a:t>
            </a:r>
          </a:p>
          <a:p>
            <a:pPr marL="180000" indent="-180000">
              <a:spcAft>
                <a:spcPts val="700"/>
              </a:spcAft>
              <a:buClr>
                <a:srgbClr val="0070C0"/>
              </a:buClr>
              <a:buFont typeface="Arial" panose="020B0604020202020204" pitchFamily="34" charset="0"/>
              <a:buChar char="•"/>
            </a:pPr>
            <a:r>
              <a:rPr lang="en-GB" b="1" i="0" u="none" strike="noStrike" baseline="0" dirty="0">
                <a:solidFill>
                  <a:srgbClr val="0070C0"/>
                </a:solidFill>
              </a:rPr>
              <a:t>98.5% </a:t>
            </a:r>
            <a:r>
              <a:rPr lang="en-GB" i="0" u="none" strike="noStrike" baseline="0" dirty="0"/>
              <a:t>of all patients attending Trust Urgent Care Services and </a:t>
            </a:r>
            <a:r>
              <a:rPr lang="en-GB" dirty="0"/>
              <a:t>Walk-in Centres </a:t>
            </a:r>
            <a:r>
              <a:rPr lang="en-GB" i="0" u="none" strike="noStrike" baseline="0" dirty="0"/>
              <a:t>were</a:t>
            </a:r>
            <a:r>
              <a:rPr lang="en-GB" b="1" i="0" u="none" strike="noStrike" baseline="0" dirty="0">
                <a:solidFill>
                  <a:schemeClr val="accent1"/>
                </a:solidFill>
              </a:rPr>
              <a:t> </a:t>
            </a:r>
            <a:r>
              <a:rPr lang="en-GB" b="1" i="0" u="none" strike="noStrike" baseline="0" dirty="0">
                <a:solidFill>
                  <a:srgbClr val="0070C0"/>
                </a:solidFill>
              </a:rPr>
              <a:t>seen and treated within </a:t>
            </a:r>
            <a:br>
              <a:rPr lang="en-GB" b="1" i="0" u="none" strike="noStrike" baseline="0" dirty="0">
                <a:solidFill>
                  <a:srgbClr val="0070C0"/>
                </a:solidFill>
              </a:rPr>
            </a:br>
            <a:r>
              <a:rPr lang="en-GB" b="1" i="0" u="none" strike="noStrike" baseline="0" dirty="0">
                <a:solidFill>
                  <a:srgbClr val="0070C0"/>
                </a:solidFill>
              </a:rPr>
              <a:t>4 hours </a:t>
            </a:r>
          </a:p>
          <a:p>
            <a:pPr marL="180000" indent="-180000">
              <a:spcAft>
                <a:spcPts val="700"/>
              </a:spcAft>
              <a:buClr>
                <a:srgbClr val="0070C0"/>
              </a:buClr>
              <a:buFont typeface="Arial" panose="020B0604020202020204" pitchFamily="34" charset="0"/>
              <a:buChar char="•"/>
            </a:pPr>
            <a:r>
              <a:rPr lang="en-GB" dirty="0"/>
              <a:t>In 2022-23, performance across the core contacts in all </a:t>
            </a:r>
            <a:r>
              <a:rPr lang="en-GB" b="1" dirty="0">
                <a:solidFill>
                  <a:srgbClr val="0070C0"/>
                </a:solidFill>
              </a:rPr>
              <a:t>0-19/ 0-25 services improved significantly</a:t>
            </a:r>
          </a:p>
          <a:p>
            <a:pPr marL="180000" indent="-180000">
              <a:spcAft>
                <a:spcPts val="700"/>
              </a:spcAft>
              <a:buClr>
                <a:srgbClr val="0070C0"/>
              </a:buClr>
              <a:buFont typeface="Arial" panose="020B0604020202020204" pitchFamily="34" charset="0"/>
              <a:buChar char="•"/>
            </a:pPr>
            <a:r>
              <a:rPr lang="en-GB" dirty="0"/>
              <a:t>The </a:t>
            </a:r>
            <a:r>
              <a:rPr lang="en-GB" b="1" dirty="0">
                <a:solidFill>
                  <a:srgbClr val="0070C0"/>
                </a:solidFill>
              </a:rPr>
              <a:t>Knowsley 0-25 service </a:t>
            </a:r>
            <a:r>
              <a:rPr lang="en-GB" dirty="0"/>
              <a:t>saw the biggest growth in terms of offer, and this is reflected in our </a:t>
            </a:r>
            <a:r>
              <a:rPr lang="en-GB" b="1" dirty="0">
                <a:solidFill>
                  <a:srgbClr val="0070C0"/>
                </a:solidFill>
              </a:rPr>
              <a:t>improvement journey </a:t>
            </a:r>
            <a:r>
              <a:rPr lang="en-GB" dirty="0"/>
              <a:t>across all KPIs</a:t>
            </a:r>
          </a:p>
          <a:p>
            <a:pPr marL="180000" indent="-180000">
              <a:spcAft>
                <a:spcPts val="300"/>
              </a:spcAft>
              <a:buClr>
                <a:srgbClr val="0070C0"/>
              </a:buClr>
              <a:buFont typeface="Arial" panose="020B0604020202020204" pitchFamily="34" charset="0"/>
              <a:buChar char="•"/>
            </a:pPr>
            <a:r>
              <a:rPr lang="en-GB" dirty="0"/>
              <a:t>By March 2023, </a:t>
            </a:r>
            <a:r>
              <a:rPr lang="en-GB" b="1" dirty="0">
                <a:solidFill>
                  <a:srgbClr val="0070C0"/>
                </a:solidFill>
              </a:rPr>
              <a:t>18 of the 19 Trust services with active waiting </a:t>
            </a:r>
            <a:r>
              <a:rPr lang="en-GB" dirty="0"/>
              <a:t>lists had achieved the target of a wait for first appointment time under 52 weeks – a </a:t>
            </a:r>
            <a:r>
              <a:rPr lang="en-GB" b="1" dirty="0">
                <a:solidFill>
                  <a:srgbClr val="0070C0"/>
                </a:solidFill>
              </a:rPr>
              <a:t>significant improvement on 2021/22</a:t>
            </a:r>
            <a:endParaRPr lang="en-GB" dirty="0"/>
          </a:p>
          <a:p>
            <a:pPr>
              <a:spcAft>
                <a:spcPts val="900"/>
              </a:spcAft>
              <a:buClr>
                <a:srgbClr val="0070C0"/>
              </a:buClr>
            </a:pPr>
            <a:endParaRPr lang="en-GB"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0938AFAF-C74F-C2AB-27A8-2258E37D7599}"/>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33725205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215B-42E2-5A59-A83C-1E89F105573D}"/>
              </a:ext>
            </a:extLst>
          </p:cNvPr>
          <p:cNvSpPr txBox="1">
            <a:spLocks/>
          </p:cNvSpPr>
          <p:nvPr/>
        </p:nvSpPr>
        <p:spPr>
          <a:xfrm>
            <a:off x="168042" y="1347963"/>
            <a:ext cx="5927958" cy="544116"/>
          </a:xfrm>
          <a:prstGeom prst="rect">
            <a:avLst/>
          </a:prstGeom>
        </p:spPr>
        <p:txBody>
          <a:bodyPr lIns="68580" tIns="34290" rIns="68580" bIns="3429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defRPr/>
            </a:pPr>
            <a:r>
              <a:rPr lang="en-GB" sz="3600" b="1" dirty="0">
                <a:solidFill>
                  <a:srgbClr val="002060"/>
                </a:solidFill>
                <a:latin typeface="+mn-lt"/>
                <a:cs typeface="Arial" panose="020B0604020202020204" pitchFamily="34" charset="0"/>
              </a:rPr>
              <a:t>Social Value</a:t>
            </a:r>
            <a:endParaRPr lang="en-GB" sz="3600" b="1" dirty="0">
              <a:solidFill>
                <a:srgbClr val="002060"/>
              </a:solidFill>
              <a:highlight>
                <a:srgbClr val="FFFF00"/>
              </a:highlight>
              <a:latin typeface="+mn-lt"/>
              <a:cs typeface="Arial" panose="020B0604020202020204" pitchFamily="34" charset="0"/>
            </a:endParaRPr>
          </a:p>
        </p:txBody>
      </p:sp>
      <p:pic>
        <p:nvPicPr>
          <p:cNvPr id="3" name="Picture 2">
            <a:extLst>
              <a:ext uri="{FF2B5EF4-FFF2-40B4-BE49-F238E27FC236}">
                <a16:creationId xmlns:a16="http://schemas.microsoft.com/office/drawing/2014/main" id="{DCE38DC5-E414-6935-DEF5-D56CD124B74C}"/>
              </a:ext>
            </a:extLst>
          </p:cNvPr>
          <p:cNvPicPr>
            <a:picLocks noChangeAspect="1"/>
          </p:cNvPicPr>
          <p:nvPr/>
        </p:nvPicPr>
        <p:blipFill rotWithShape="1">
          <a:blip r:embed="rId2"/>
          <a:srcRect l="36083" t="19971" r="42354" b="24296"/>
          <a:stretch/>
        </p:blipFill>
        <p:spPr>
          <a:xfrm>
            <a:off x="10557974" y="1701573"/>
            <a:ext cx="1325341" cy="1926853"/>
          </a:xfrm>
          <a:prstGeom prst="rect">
            <a:avLst/>
          </a:prstGeom>
          <a:ln>
            <a:solidFill>
              <a:schemeClr val="accent1"/>
            </a:solidFill>
          </a:ln>
        </p:spPr>
      </p:pic>
      <p:pic>
        <p:nvPicPr>
          <p:cNvPr id="4" name="Picture 3">
            <a:extLst>
              <a:ext uri="{FF2B5EF4-FFF2-40B4-BE49-F238E27FC236}">
                <a16:creationId xmlns:a16="http://schemas.microsoft.com/office/drawing/2014/main" id="{4C1E37DB-A697-F37C-BEBE-6E3890F8FAF8}"/>
              </a:ext>
            </a:extLst>
          </p:cNvPr>
          <p:cNvPicPr>
            <a:picLocks noChangeAspect="1"/>
          </p:cNvPicPr>
          <p:nvPr/>
        </p:nvPicPr>
        <p:blipFill rotWithShape="1">
          <a:blip r:embed="rId3"/>
          <a:srcRect l="35666" t="19971" r="42001" b="24296"/>
          <a:stretch/>
        </p:blipFill>
        <p:spPr>
          <a:xfrm>
            <a:off x="8952144" y="1701573"/>
            <a:ext cx="1392097" cy="1954098"/>
          </a:xfrm>
          <a:prstGeom prst="rect">
            <a:avLst/>
          </a:prstGeom>
          <a:ln>
            <a:solidFill>
              <a:schemeClr val="accent1"/>
            </a:solidFill>
          </a:ln>
        </p:spPr>
      </p:pic>
      <p:pic>
        <p:nvPicPr>
          <p:cNvPr id="5" name="Picture 4">
            <a:extLst>
              <a:ext uri="{FF2B5EF4-FFF2-40B4-BE49-F238E27FC236}">
                <a16:creationId xmlns:a16="http://schemas.microsoft.com/office/drawing/2014/main" id="{6F368AE6-BE40-9DA3-B84E-14AD740FD95F}"/>
              </a:ext>
            </a:extLst>
          </p:cNvPr>
          <p:cNvPicPr>
            <a:picLocks noChangeAspect="1"/>
          </p:cNvPicPr>
          <p:nvPr/>
        </p:nvPicPr>
        <p:blipFill rotWithShape="1">
          <a:blip r:embed="rId4"/>
          <a:srcRect l="63857" t="28223" r="19857" b="36475"/>
          <a:stretch/>
        </p:blipFill>
        <p:spPr>
          <a:xfrm>
            <a:off x="8731947" y="3856997"/>
            <a:ext cx="3460053" cy="2109417"/>
          </a:xfrm>
          <a:prstGeom prst="rect">
            <a:avLst/>
          </a:prstGeom>
        </p:spPr>
      </p:pic>
      <p:pic>
        <p:nvPicPr>
          <p:cNvPr id="7" name="Picture 6">
            <a:extLst>
              <a:ext uri="{FF2B5EF4-FFF2-40B4-BE49-F238E27FC236}">
                <a16:creationId xmlns:a16="http://schemas.microsoft.com/office/drawing/2014/main" id="{619B99CA-8516-894B-1F28-29765F8D1B58}"/>
              </a:ext>
            </a:extLst>
          </p:cNvPr>
          <p:cNvPicPr>
            <a:picLocks noChangeAspect="1"/>
          </p:cNvPicPr>
          <p:nvPr/>
        </p:nvPicPr>
        <p:blipFill rotWithShape="1">
          <a:blip r:embed="rId5"/>
          <a:srcRect l="66971" t="1775" r="1871" b="2663"/>
          <a:stretch/>
        </p:blipFill>
        <p:spPr>
          <a:xfrm>
            <a:off x="7545825" y="1620021"/>
            <a:ext cx="1192586" cy="2117202"/>
          </a:xfrm>
          <a:prstGeom prst="rect">
            <a:avLst/>
          </a:prstGeom>
        </p:spPr>
      </p:pic>
      <p:sp>
        <p:nvSpPr>
          <p:cNvPr id="11" name="TextBox 10">
            <a:extLst>
              <a:ext uri="{FF2B5EF4-FFF2-40B4-BE49-F238E27FC236}">
                <a16:creationId xmlns:a16="http://schemas.microsoft.com/office/drawing/2014/main" id="{5378D69A-D935-A442-9670-CF1437A85330}"/>
              </a:ext>
            </a:extLst>
          </p:cNvPr>
          <p:cNvSpPr txBox="1"/>
          <p:nvPr/>
        </p:nvSpPr>
        <p:spPr>
          <a:xfrm>
            <a:off x="162910" y="1960537"/>
            <a:ext cx="7182549" cy="4978286"/>
          </a:xfrm>
          <a:prstGeom prst="rect">
            <a:avLst/>
          </a:prstGeom>
          <a:noFill/>
        </p:spPr>
        <p:txBody>
          <a:bodyPr wrap="square">
            <a:spAutoFit/>
          </a:bodyPr>
          <a:lstStyle/>
          <a:p>
            <a:pPr>
              <a:spcAft>
                <a:spcPts val="900"/>
              </a:spcAft>
            </a:pPr>
            <a:r>
              <a:rPr lang="en-GB"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Key successes </a:t>
            </a:r>
          </a:p>
          <a:p>
            <a:pPr marL="180000" indent="-180000">
              <a:spcAft>
                <a:spcPts val="300"/>
              </a:spcAft>
              <a:buClr>
                <a:srgbClr val="0070C0"/>
              </a:buClr>
              <a:buFont typeface="Arial" panose="020B0604020202020204" pitchFamily="34" charset="0"/>
              <a:buChar char="•"/>
            </a:pPr>
            <a:r>
              <a:rPr lang="en-GB" sz="1800" dirty="0">
                <a:solidFill>
                  <a:prstClr val="black"/>
                </a:solidFill>
                <a:latin typeface="Calibri" panose="020F0502020204030204"/>
              </a:rPr>
              <a:t>Signed up to </a:t>
            </a:r>
            <a:r>
              <a:rPr lang="en-GB" sz="1800" b="1" dirty="0">
                <a:solidFill>
                  <a:srgbClr val="0070C0"/>
                </a:solidFill>
                <a:latin typeface="Calibri" panose="020F0502020204030204"/>
              </a:rPr>
              <a:t>Cheshire and Merseyside Social Value and Anchor Institution Charters</a:t>
            </a:r>
          </a:p>
          <a:p>
            <a:pPr marL="180000" indent="-180000">
              <a:spcAft>
                <a:spcPts val="300"/>
              </a:spcAft>
              <a:buClr>
                <a:srgbClr val="0070C0"/>
              </a:buClr>
              <a:buFont typeface="Arial" panose="020B0604020202020204" pitchFamily="34" charset="0"/>
              <a:buChar char="•"/>
            </a:pPr>
            <a:r>
              <a:rPr lang="en-GB" sz="1800" b="1" dirty="0">
                <a:solidFill>
                  <a:srgbClr val="0070C0"/>
                </a:solidFill>
                <a:latin typeface="Calibri" panose="020F0502020204030204"/>
              </a:rPr>
              <a:t>Marine Lake build</a:t>
            </a:r>
            <a:r>
              <a:rPr lang="en-GB" sz="1800" dirty="0">
                <a:solidFill>
                  <a:prstClr val="black"/>
                </a:solidFill>
                <a:latin typeface="Calibri" panose="020F0502020204030204"/>
              </a:rPr>
              <a:t>: community engagement in design and work with Age UK Wirral to develop community spaces and wellbeing offers driven by social value (officially opened July 2023)</a:t>
            </a:r>
          </a:p>
          <a:p>
            <a:pPr marL="180000" indent="-180000">
              <a:spcAft>
                <a:spcPts val="300"/>
              </a:spcAft>
              <a:buClr>
                <a:srgbClr val="0070C0"/>
              </a:buClr>
              <a:buFont typeface="Arial" panose="020B0604020202020204" pitchFamily="34" charset="0"/>
              <a:buChar char="•"/>
            </a:pPr>
            <a:r>
              <a:rPr lang="en-GB" sz="1800" dirty="0"/>
              <a:t>Proud to support our </a:t>
            </a:r>
            <a:r>
              <a:rPr lang="en-GB" sz="1800" b="1" dirty="0">
                <a:solidFill>
                  <a:srgbClr val="0070C0"/>
                </a:solidFill>
              </a:rPr>
              <a:t>Armed Forces Community </a:t>
            </a:r>
            <a:r>
              <a:rPr lang="en-GB" sz="1800" dirty="0"/>
              <a:t>as a Veteran Aware NHS Trust. We have achieved both </a:t>
            </a:r>
            <a:r>
              <a:rPr lang="en-GB" sz="1800" b="1" dirty="0">
                <a:solidFill>
                  <a:srgbClr val="0070C0"/>
                </a:solidFill>
              </a:rPr>
              <a:t>Bronze and Silver Defence Employer Recognition Scheme Award accreditation.</a:t>
            </a:r>
          </a:p>
          <a:p>
            <a:pPr marL="180000" indent="-180000">
              <a:spcAft>
                <a:spcPts val="300"/>
              </a:spcAft>
              <a:buClr>
                <a:srgbClr val="0070C0"/>
              </a:buClr>
              <a:buFont typeface="Arial" panose="020B0604020202020204" pitchFamily="34" charset="0"/>
              <a:buChar char="•"/>
            </a:pPr>
            <a:r>
              <a:rPr lang="en-GB" dirty="0"/>
              <a:t>Achieved the </a:t>
            </a:r>
            <a:r>
              <a:rPr lang="en-GB" b="1" dirty="0">
                <a:solidFill>
                  <a:srgbClr val="0070C0"/>
                </a:solidFill>
              </a:rPr>
              <a:t>R</a:t>
            </a:r>
            <a:r>
              <a:rPr lang="en-GB" sz="1800" b="1" dirty="0">
                <a:solidFill>
                  <a:srgbClr val="0070C0"/>
                </a:solidFill>
              </a:rPr>
              <a:t>ainbow Badge Bronze Award </a:t>
            </a:r>
            <a:r>
              <a:rPr lang="en-GB" sz="1800" i="0" u="none" strike="noStrike" baseline="0" dirty="0"/>
              <a:t>demonstrating our commitment to supporting inclusive and equitable access to our services</a:t>
            </a:r>
            <a:r>
              <a:rPr lang="en-GB" sz="1800" dirty="0"/>
              <a:t> </a:t>
            </a:r>
          </a:p>
          <a:p>
            <a:pPr marL="180000" indent="-180000">
              <a:spcAft>
                <a:spcPts val="300"/>
              </a:spcAft>
              <a:buClr>
                <a:srgbClr val="0070C0"/>
              </a:buClr>
              <a:buFont typeface="Arial" panose="020B0604020202020204" pitchFamily="34" charset="0"/>
              <a:buChar char="•"/>
            </a:pPr>
            <a:endParaRPr lang="en-GB" sz="1800" dirty="0">
              <a:solidFill>
                <a:prstClr val="black"/>
              </a:solidFill>
              <a:latin typeface="Calibri" panose="020F0502020204030204"/>
            </a:endParaRPr>
          </a:p>
          <a:p>
            <a:pPr marL="180000" indent="-180000">
              <a:spcAft>
                <a:spcPts val="300"/>
              </a:spcAft>
              <a:buClr>
                <a:srgbClr val="0070C0"/>
              </a:buClr>
              <a:buFont typeface="Arial" panose="020B0604020202020204" pitchFamily="34" charset="0"/>
              <a:buChar char="•"/>
            </a:pPr>
            <a:endParaRPr lang="en-GB" sz="1800" dirty="0">
              <a:solidFill>
                <a:prstClr val="black"/>
              </a:solidFill>
              <a:latin typeface="Calibri" panose="020F0502020204030204"/>
            </a:endParaRPr>
          </a:p>
          <a:p>
            <a:pPr marL="180000" indent="-180000">
              <a:spcAft>
                <a:spcPts val="300"/>
              </a:spcAft>
              <a:buClr>
                <a:srgbClr val="0070C0"/>
              </a:buClr>
              <a:buFont typeface="Arial" panose="020B0604020202020204" pitchFamily="34" charset="0"/>
              <a:buChar char="•"/>
            </a:pPr>
            <a:endParaRPr lang="en-GB" sz="1800" dirty="0">
              <a:solidFill>
                <a:prstClr val="black"/>
              </a:solidFill>
              <a:latin typeface="Calibri" panose="020F0502020204030204"/>
            </a:endParaRPr>
          </a:p>
          <a:p>
            <a:pPr marL="180000" indent="-180000">
              <a:spcAft>
                <a:spcPts val="300"/>
              </a:spcAft>
              <a:buClr>
                <a:srgbClr val="0070C0"/>
              </a:buClr>
              <a:buFont typeface="Arial" panose="020B0604020202020204" pitchFamily="34" charset="0"/>
              <a:buChar char="•"/>
            </a:pPr>
            <a:endParaRPr lang="en-GB" b="1" dirty="0">
              <a:solidFill>
                <a:srgbClr val="0070C0"/>
              </a:solidFill>
            </a:endParaRPr>
          </a:p>
          <a:p>
            <a:pPr>
              <a:spcAft>
                <a:spcPts val="900"/>
              </a:spcAft>
              <a:buClr>
                <a:srgbClr val="0070C0"/>
              </a:buClr>
            </a:pPr>
            <a:endParaRPr lang="en-GB" dirty="0">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523F3561-4336-D059-0620-D0176291C889}"/>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25924970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3369-8A87-F827-63F4-555C810044D7}"/>
              </a:ext>
            </a:extLst>
          </p:cNvPr>
          <p:cNvSpPr txBox="1">
            <a:spLocks/>
          </p:cNvSpPr>
          <p:nvPr/>
        </p:nvSpPr>
        <p:spPr>
          <a:xfrm>
            <a:off x="178552" y="1449954"/>
            <a:ext cx="8510350" cy="544116"/>
          </a:xfrm>
          <a:prstGeom prst="rect">
            <a:avLst/>
          </a:prstGeom>
        </p:spPr>
        <p:txBody>
          <a:bodyPr lIns="68580" tIns="34290" rIns="68580" bIns="3429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defRPr/>
            </a:pPr>
            <a:r>
              <a:rPr lang="en-GB" sz="3600" b="1" dirty="0">
                <a:solidFill>
                  <a:srgbClr val="002060"/>
                </a:solidFill>
                <a:latin typeface="+mn-lt"/>
                <a:cs typeface="Arial" panose="020B0604020202020204" pitchFamily="34" charset="0"/>
              </a:rPr>
              <a:t>Review of performance 2022-23</a:t>
            </a:r>
            <a:endParaRPr lang="en-GB" sz="3600" b="1" dirty="0">
              <a:solidFill>
                <a:srgbClr val="002060"/>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7F0193AB-089B-0BFB-392A-BED905714454}"/>
              </a:ext>
            </a:extLst>
          </p:cNvPr>
          <p:cNvSpPr txBox="1"/>
          <p:nvPr/>
        </p:nvSpPr>
        <p:spPr>
          <a:xfrm>
            <a:off x="178552" y="1994070"/>
            <a:ext cx="10749839" cy="3554819"/>
          </a:xfrm>
          <a:prstGeom prst="rect">
            <a:avLst/>
          </a:prstGeom>
          <a:noFill/>
        </p:spPr>
        <p:txBody>
          <a:bodyPr wrap="square">
            <a:spAutoFit/>
          </a:bodyPr>
          <a:lstStyle/>
          <a:p>
            <a:pPr>
              <a:spcAft>
                <a:spcPts val="900"/>
              </a:spcAft>
            </a:pPr>
            <a:r>
              <a:rPr lang="en-GB"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Our staff</a:t>
            </a:r>
          </a:p>
          <a:p>
            <a:pPr marL="180000" indent="-180000">
              <a:spcAft>
                <a:spcPts val="300"/>
              </a:spcAft>
              <a:buClr>
                <a:srgbClr val="0070C0"/>
              </a:buClr>
              <a:buFont typeface="Arial" panose="020B0604020202020204" pitchFamily="34" charset="0"/>
              <a:buChar char="•"/>
            </a:pPr>
            <a:r>
              <a:rPr lang="en-GB" dirty="0"/>
              <a:t>We continue to prioritise the </a:t>
            </a:r>
            <a:r>
              <a:rPr lang="en-GB" b="1" dirty="0">
                <a:solidFill>
                  <a:srgbClr val="0070C0"/>
                </a:solidFill>
              </a:rPr>
              <a:t>wellbeing of our staff </a:t>
            </a:r>
            <a:r>
              <a:rPr lang="en-GB" dirty="0"/>
              <a:t>providing support and care</a:t>
            </a:r>
          </a:p>
          <a:p>
            <a:pPr marL="180000" indent="-180000">
              <a:spcAft>
                <a:spcPts val="300"/>
              </a:spcAft>
              <a:buClr>
                <a:srgbClr val="0070C0"/>
              </a:buClr>
              <a:buFont typeface="Arial" panose="020B0604020202020204" pitchFamily="34" charset="0"/>
              <a:buChar char="•"/>
            </a:pPr>
            <a:r>
              <a:rPr lang="en-GB" dirty="0"/>
              <a:t>The launch of our Inclusion Strategy and </a:t>
            </a:r>
            <a:r>
              <a:rPr lang="en-GB" b="1" dirty="0">
                <a:solidFill>
                  <a:srgbClr val="0070C0"/>
                </a:solidFill>
              </a:rPr>
              <a:t>strengthening of our staff networks</a:t>
            </a:r>
          </a:p>
          <a:p>
            <a:pPr marL="180000" indent="-180000">
              <a:spcAft>
                <a:spcPts val="300"/>
              </a:spcAft>
              <a:buClr>
                <a:srgbClr val="0070C0"/>
              </a:buClr>
              <a:buFont typeface="Arial" panose="020B0604020202020204" pitchFamily="34" charset="0"/>
              <a:buChar char="•"/>
            </a:pPr>
            <a:r>
              <a:rPr lang="en-GB" b="1" dirty="0">
                <a:solidFill>
                  <a:srgbClr val="0070C0"/>
                </a:solidFill>
              </a:rPr>
              <a:t>Wellbeing advice and activities </a:t>
            </a:r>
            <a:r>
              <a:rPr lang="en-GB" dirty="0"/>
              <a:t>and an Employee Assistance Programme accessible 24/7 and 365 days </a:t>
            </a:r>
            <a:br>
              <a:rPr lang="en-GB" dirty="0"/>
            </a:br>
            <a:r>
              <a:rPr lang="en-GB" dirty="0"/>
              <a:t>of the year</a:t>
            </a:r>
          </a:p>
          <a:p>
            <a:pPr marL="180000" indent="-180000">
              <a:spcAft>
                <a:spcPts val="300"/>
              </a:spcAft>
              <a:buClr>
                <a:srgbClr val="0070C0"/>
              </a:buClr>
              <a:buFont typeface="Arial" panose="020B0604020202020204" pitchFamily="34" charset="0"/>
              <a:buChar char="•"/>
            </a:pPr>
            <a:r>
              <a:rPr lang="en-GB" dirty="0"/>
              <a:t>Promotion of </a:t>
            </a:r>
            <a:r>
              <a:rPr lang="en-GB" b="1" dirty="0">
                <a:solidFill>
                  <a:srgbClr val="0070C0"/>
                </a:solidFill>
              </a:rPr>
              <a:t>Freedom to Speak Up (FTSU), </a:t>
            </a:r>
            <a:r>
              <a:rPr lang="en-GB" dirty="0"/>
              <a:t>supporting staff to raise any concerns remains a priority</a:t>
            </a:r>
          </a:p>
          <a:p>
            <a:pPr marL="180000" indent="-180000">
              <a:spcAft>
                <a:spcPts val="300"/>
              </a:spcAft>
              <a:buClr>
                <a:srgbClr val="0070C0"/>
              </a:buClr>
              <a:buFont typeface="Arial" panose="020B0604020202020204" pitchFamily="34" charset="0"/>
              <a:buChar char="•"/>
            </a:pPr>
            <a:r>
              <a:rPr lang="en-GB" dirty="0"/>
              <a:t>The launch of an </a:t>
            </a:r>
            <a:r>
              <a:rPr lang="en-GB" b="1" dirty="0">
                <a:solidFill>
                  <a:srgbClr val="0070C0"/>
                </a:solidFill>
              </a:rPr>
              <a:t>employee benefits </a:t>
            </a:r>
            <a:r>
              <a:rPr lang="en-GB" dirty="0"/>
              <a:t>platform </a:t>
            </a:r>
            <a:r>
              <a:rPr lang="en-GB" dirty="0" err="1"/>
              <a:t>Vivup</a:t>
            </a:r>
            <a:r>
              <a:rPr lang="en-GB" dirty="0"/>
              <a:t> which offers financial lifestyle offers</a:t>
            </a:r>
          </a:p>
          <a:p>
            <a:pPr marL="180000" indent="-180000">
              <a:spcAft>
                <a:spcPts val="300"/>
              </a:spcAft>
              <a:buClr>
                <a:srgbClr val="0070C0"/>
              </a:buClr>
              <a:buFont typeface="Arial" panose="020B0604020202020204" pitchFamily="34" charset="0"/>
              <a:buChar char="•"/>
            </a:pPr>
            <a:r>
              <a:rPr lang="en-GB" dirty="0"/>
              <a:t>Strong </a:t>
            </a:r>
            <a:r>
              <a:rPr lang="en-GB" b="1" dirty="0">
                <a:solidFill>
                  <a:srgbClr val="0070C0"/>
                </a:solidFill>
              </a:rPr>
              <a:t>appraisal performance </a:t>
            </a:r>
            <a:r>
              <a:rPr lang="en-GB" dirty="0"/>
              <a:t>focussed on health and wellbeing, setting work priorities and support</a:t>
            </a:r>
          </a:p>
          <a:p>
            <a:pPr marL="180000" indent="-180000">
              <a:spcAft>
                <a:spcPts val="300"/>
              </a:spcAft>
              <a:buClr>
                <a:srgbClr val="0070C0"/>
              </a:buClr>
              <a:buFont typeface="Arial" panose="020B0604020202020204" pitchFamily="34" charset="0"/>
              <a:buChar char="•"/>
            </a:pPr>
            <a:r>
              <a:rPr lang="en-GB" b="1" dirty="0">
                <a:solidFill>
                  <a:srgbClr val="0070C0"/>
                </a:solidFill>
              </a:rPr>
              <a:t>Active recognition programme</a:t>
            </a:r>
            <a:r>
              <a:rPr lang="en-GB" dirty="0"/>
              <a:t> including weekly Shoutouts, monthly Standouts and our </a:t>
            </a:r>
            <a:r>
              <a:rPr lang="en-GB" b="1" dirty="0">
                <a:solidFill>
                  <a:srgbClr val="0070C0"/>
                </a:solidFill>
              </a:rPr>
              <a:t>annual </a:t>
            </a:r>
            <a:br>
              <a:rPr lang="en-GB" b="1" dirty="0">
                <a:solidFill>
                  <a:srgbClr val="0070C0"/>
                </a:solidFill>
              </a:rPr>
            </a:br>
            <a:r>
              <a:rPr lang="en-GB" b="1" dirty="0">
                <a:solidFill>
                  <a:srgbClr val="0070C0"/>
                </a:solidFill>
              </a:rPr>
              <a:t>Team WCHC Awards</a:t>
            </a:r>
          </a:p>
          <a:p>
            <a:pPr marL="180000" indent="-180000">
              <a:spcAft>
                <a:spcPts val="300"/>
              </a:spcAft>
              <a:buClr>
                <a:srgbClr val="0070C0"/>
              </a:buClr>
              <a:buFont typeface="Arial" panose="020B0604020202020204" pitchFamily="34" charset="0"/>
              <a:buChar char="•"/>
            </a:pPr>
            <a:endParaRPr lang="en-GB"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7E476FE5-9A8F-5DF7-B3E9-1A40DA26485E}"/>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686511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3369-8A87-F827-63F4-555C810044D7}"/>
              </a:ext>
            </a:extLst>
          </p:cNvPr>
          <p:cNvSpPr txBox="1">
            <a:spLocks/>
          </p:cNvSpPr>
          <p:nvPr/>
        </p:nvSpPr>
        <p:spPr>
          <a:xfrm>
            <a:off x="178552" y="1449954"/>
            <a:ext cx="8510350" cy="544116"/>
          </a:xfrm>
          <a:prstGeom prst="rect">
            <a:avLst/>
          </a:prstGeom>
        </p:spPr>
        <p:txBody>
          <a:bodyPr lIns="68580" tIns="34290" rIns="68580" bIns="3429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defRPr/>
            </a:pPr>
            <a:r>
              <a:rPr lang="en-GB" sz="3600" b="1" dirty="0">
                <a:solidFill>
                  <a:srgbClr val="002060"/>
                </a:solidFill>
                <a:latin typeface="+mn-lt"/>
                <a:cs typeface="Arial" panose="020B0604020202020204" pitchFamily="34" charset="0"/>
              </a:rPr>
              <a:t>Review of performance 2022-23</a:t>
            </a:r>
            <a:endParaRPr lang="en-GB" sz="3600" b="1" dirty="0">
              <a:solidFill>
                <a:srgbClr val="002060"/>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7F0193AB-089B-0BFB-392A-BED905714454}"/>
              </a:ext>
            </a:extLst>
          </p:cNvPr>
          <p:cNvSpPr txBox="1"/>
          <p:nvPr/>
        </p:nvSpPr>
        <p:spPr>
          <a:xfrm>
            <a:off x="178552" y="2078048"/>
            <a:ext cx="10749839" cy="3793346"/>
          </a:xfrm>
          <a:prstGeom prst="rect">
            <a:avLst/>
          </a:prstGeom>
          <a:noFill/>
        </p:spPr>
        <p:txBody>
          <a:bodyPr wrap="square">
            <a:spAutoFit/>
          </a:bodyPr>
          <a:lstStyle/>
          <a:p>
            <a:pPr>
              <a:spcAft>
                <a:spcPts val="900"/>
              </a:spcAft>
            </a:pPr>
            <a:r>
              <a:rPr lang="en-GB"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New arrangements with the Health &amp; Social Care Act 2022 </a:t>
            </a:r>
          </a:p>
          <a:p>
            <a:pPr marL="180000" indent="-180000">
              <a:spcAft>
                <a:spcPts val="300"/>
              </a:spcAft>
              <a:buClr>
                <a:srgbClr val="0070C0"/>
              </a:buClr>
              <a:buFont typeface="Arial" panose="020B0604020202020204" pitchFamily="34" charset="0"/>
              <a:buChar char="•"/>
            </a:pPr>
            <a:r>
              <a:rPr lang="en-GB" dirty="0"/>
              <a:t>We have </a:t>
            </a:r>
            <a:r>
              <a:rPr lang="en-GB" b="1" dirty="0">
                <a:solidFill>
                  <a:srgbClr val="0070C0"/>
                </a:solidFill>
              </a:rPr>
              <a:t>embraced the new arrangements </a:t>
            </a:r>
            <a:r>
              <a:rPr lang="en-GB" dirty="0"/>
              <a:t>with the introduction of Integrated Care Boards (ICBs) and actively support the Cheshire &amp; Merseyside system </a:t>
            </a:r>
          </a:p>
          <a:p>
            <a:pPr marL="180000" indent="-180000">
              <a:spcAft>
                <a:spcPts val="300"/>
              </a:spcAft>
              <a:buClr>
                <a:srgbClr val="0070C0"/>
              </a:buClr>
              <a:buFont typeface="Arial" panose="020B0604020202020204" pitchFamily="34" charset="0"/>
              <a:buChar char="•"/>
            </a:pPr>
            <a:r>
              <a:rPr lang="en-GB" dirty="0"/>
              <a:t>Representatives of the Board participate in system-wide meetings including the </a:t>
            </a:r>
            <a:r>
              <a:rPr lang="en-GB" b="1" dirty="0">
                <a:solidFill>
                  <a:srgbClr val="0070C0"/>
                </a:solidFill>
              </a:rPr>
              <a:t>Mental Health, Learning Disability and Community Provider Collaborative</a:t>
            </a:r>
          </a:p>
          <a:p>
            <a:pPr marL="180000" indent="-180000">
              <a:spcAft>
                <a:spcPts val="300"/>
              </a:spcAft>
              <a:buClr>
                <a:srgbClr val="0070C0"/>
              </a:buClr>
              <a:buFont typeface="Arial" panose="020B0604020202020204" pitchFamily="34" charset="0"/>
              <a:buChar char="•"/>
            </a:pPr>
            <a:r>
              <a:rPr lang="en-GB" dirty="0"/>
              <a:t>We work closely with system partners across all sectors in the </a:t>
            </a:r>
            <a:r>
              <a:rPr lang="en-GB" b="1" dirty="0">
                <a:solidFill>
                  <a:srgbClr val="0070C0"/>
                </a:solidFill>
              </a:rPr>
              <a:t>Wirral Place </a:t>
            </a:r>
            <a:r>
              <a:rPr lang="en-GB" dirty="0"/>
              <a:t>and are members of the </a:t>
            </a:r>
            <a:r>
              <a:rPr lang="en-GB" b="1" dirty="0">
                <a:solidFill>
                  <a:srgbClr val="0070C0"/>
                </a:solidFill>
              </a:rPr>
              <a:t>Place-Based Partnership Board </a:t>
            </a:r>
          </a:p>
          <a:p>
            <a:pPr marL="180000" indent="-180000">
              <a:spcAft>
                <a:spcPts val="300"/>
              </a:spcAft>
              <a:buClr>
                <a:srgbClr val="0070C0"/>
              </a:buClr>
              <a:buFont typeface="Arial" panose="020B0604020202020204" pitchFamily="34" charset="0"/>
              <a:buChar char="•"/>
            </a:pPr>
            <a:r>
              <a:rPr lang="en-GB" dirty="0"/>
              <a:t>We have supported and contributed to the development of </a:t>
            </a:r>
            <a:r>
              <a:rPr lang="en-GB" b="1" dirty="0">
                <a:solidFill>
                  <a:srgbClr val="0070C0"/>
                </a:solidFill>
              </a:rPr>
              <a:t>governance arrangements </a:t>
            </a:r>
            <a:r>
              <a:rPr lang="en-GB" dirty="0"/>
              <a:t>at Wirral Place </a:t>
            </a:r>
          </a:p>
          <a:p>
            <a:pPr marL="180000" indent="-180000">
              <a:spcAft>
                <a:spcPts val="300"/>
              </a:spcAft>
              <a:buClr>
                <a:srgbClr val="0070C0"/>
              </a:buClr>
              <a:buFont typeface="Arial" panose="020B0604020202020204" pitchFamily="34" charset="0"/>
              <a:buChar char="•"/>
            </a:pPr>
            <a:r>
              <a:rPr lang="en-GB" dirty="0"/>
              <a:t>We recognise that the arrangements continue to emerge and as such have a standing agenda item on our public Board of Directors meeting </a:t>
            </a:r>
          </a:p>
          <a:p>
            <a:pPr marL="180000" indent="-180000">
              <a:spcAft>
                <a:spcPts val="300"/>
              </a:spcAft>
              <a:buClr>
                <a:srgbClr val="0070C0"/>
              </a:buClr>
              <a:buFont typeface="Arial" panose="020B0604020202020204" pitchFamily="34" charset="0"/>
              <a:buChar char="•"/>
            </a:pPr>
            <a:endParaRPr lang="en-GB" dirty="0"/>
          </a:p>
          <a:p>
            <a:pPr marL="180000" indent="-180000">
              <a:spcAft>
                <a:spcPts val="300"/>
              </a:spcAft>
              <a:buClr>
                <a:srgbClr val="0070C0"/>
              </a:buClr>
              <a:buFont typeface="Arial" panose="020B0604020202020204" pitchFamily="34" charset="0"/>
              <a:buChar char="•"/>
            </a:pPr>
            <a:endParaRPr lang="en-GB"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65709DC3-F38D-BCF4-7CC8-139C1F0BB38A}"/>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1271190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3369-8A87-F827-63F4-555C810044D7}"/>
              </a:ext>
            </a:extLst>
          </p:cNvPr>
          <p:cNvSpPr txBox="1">
            <a:spLocks/>
          </p:cNvSpPr>
          <p:nvPr/>
        </p:nvSpPr>
        <p:spPr>
          <a:xfrm>
            <a:off x="178552" y="1449954"/>
            <a:ext cx="8510350" cy="544116"/>
          </a:xfrm>
          <a:prstGeom prst="rect">
            <a:avLst/>
          </a:prstGeom>
        </p:spPr>
        <p:txBody>
          <a:bodyPr lIns="68580" tIns="34290" rIns="68580" bIns="3429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defRPr/>
            </a:pPr>
            <a:r>
              <a:rPr lang="en-GB" sz="3600" b="1" dirty="0">
                <a:solidFill>
                  <a:srgbClr val="002060"/>
                </a:solidFill>
                <a:latin typeface="+mn-lt"/>
                <a:cs typeface="Arial" panose="020B0604020202020204" pitchFamily="34" charset="0"/>
              </a:rPr>
              <a:t>Review of performance 2022-23</a:t>
            </a:r>
            <a:endParaRPr lang="en-GB" sz="3600" b="1" dirty="0">
              <a:solidFill>
                <a:srgbClr val="002060"/>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7F0193AB-089B-0BFB-392A-BED905714454}"/>
              </a:ext>
            </a:extLst>
          </p:cNvPr>
          <p:cNvSpPr txBox="1"/>
          <p:nvPr/>
        </p:nvSpPr>
        <p:spPr>
          <a:xfrm>
            <a:off x="178552" y="2078047"/>
            <a:ext cx="10749839" cy="3831818"/>
          </a:xfrm>
          <a:prstGeom prst="rect">
            <a:avLst/>
          </a:prstGeom>
          <a:noFill/>
        </p:spPr>
        <p:txBody>
          <a:bodyPr wrap="square">
            <a:spAutoFit/>
          </a:bodyPr>
          <a:lstStyle/>
          <a:p>
            <a:pPr>
              <a:spcAft>
                <a:spcPts val="900"/>
              </a:spcAft>
            </a:pPr>
            <a:r>
              <a:rPr lang="en-GB"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Adult Social Care </a:t>
            </a:r>
          </a:p>
          <a:p>
            <a:pPr marL="180000" indent="-180000">
              <a:spcAft>
                <a:spcPts val="300"/>
              </a:spcAft>
              <a:buClr>
                <a:srgbClr val="0070C0"/>
              </a:buClr>
              <a:buFont typeface="Arial" panose="020B0604020202020204" pitchFamily="34" charset="0"/>
              <a:buChar char="•"/>
            </a:pPr>
            <a:r>
              <a:rPr lang="en-GB" dirty="0"/>
              <a:t>The contract transferred back to Wirral Council </a:t>
            </a:r>
            <a:r>
              <a:rPr lang="en-GB" sz="1800" dirty="0">
                <a:effectLst/>
                <a:ea typeface="Calibri" panose="020F0502020204030204" pitchFamily="34" charset="0"/>
                <a:cs typeface="Times New Roman" panose="02020603050405020304" pitchFamily="18" charset="0"/>
              </a:rPr>
              <a:t>following a recommendation made by the </a:t>
            </a:r>
            <a:r>
              <a:rPr lang="en-GB" sz="1800" b="1" dirty="0">
                <a:solidFill>
                  <a:srgbClr val="0070C0"/>
                </a:solidFill>
                <a:effectLst/>
                <a:ea typeface="Calibri" panose="020F0502020204030204" pitchFamily="34" charset="0"/>
                <a:cs typeface="Times New Roman" panose="02020603050405020304" pitchFamily="18" charset="0"/>
              </a:rPr>
              <a:t>Adult Social Care and Public Health Committee</a:t>
            </a:r>
            <a:r>
              <a:rPr lang="en-GB" sz="1800" dirty="0">
                <a:effectLst/>
                <a:ea typeface="Calibri" panose="020F0502020204030204" pitchFamily="34" charset="0"/>
                <a:cs typeface="Times New Roman" panose="02020603050405020304" pitchFamily="18" charset="0"/>
              </a:rPr>
              <a:t> in October 2022</a:t>
            </a:r>
            <a:r>
              <a:rPr lang="en-GB" dirty="0"/>
              <a:t> </a:t>
            </a:r>
          </a:p>
          <a:p>
            <a:pPr marL="180000" indent="-180000">
              <a:spcAft>
                <a:spcPts val="300"/>
              </a:spcAft>
              <a:buClr>
                <a:srgbClr val="0070C0"/>
              </a:buClr>
              <a:buFont typeface="Arial" panose="020B0604020202020204" pitchFamily="34" charset="0"/>
              <a:buChar char="•"/>
            </a:pPr>
            <a:r>
              <a:rPr lang="en-GB" dirty="0"/>
              <a:t>The Trust worked collaboratively with Council colleagues to ensure </a:t>
            </a:r>
            <a:r>
              <a:rPr lang="en-GB" b="1" dirty="0">
                <a:solidFill>
                  <a:srgbClr val="0070C0"/>
                </a:solidFill>
              </a:rPr>
              <a:t>a safe and effective transfer</a:t>
            </a:r>
          </a:p>
          <a:p>
            <a:pPr marL="180000" indent="-180000">
              <a:spcAft>
                <a:spcPts val="300"/>
              </a:spcAft>
              <a:buClr>
                <a:srgbClr val="0070C0"/>
              </a:buClr>
              <a:buFont typeface="Arial" panose="020B0604020202020204" pitchFamily="34" charset="0"/>
              <a:buChar char="•"/>
            </a:pPr>
            <a:r>
              <a:rPr lang="en-GB" dirty="0"/>
              <a:t>We are proud the service transferred back in </a:t>
            </a:r>
            <a:r>
              <a:rPr lang="en-GB" b="1" dirty="0">
                <a:solidFill>
                  <a:srgbClr val="0070C0"/>
                </a:solidFill>
              </a:rPr>
              <a:t>a strong position</a:t>
            </a:r>
            <a:r>
              <a:rPr lang="en-GB" dirty="0"/>
              <a:t>, well-equipped to continue delivering high quality provision for Wirral residents </a:t>
            </a:r>
          </a:p>
          <a:p>
            <a:pPr marL="180000" indent="-180000">
              <a:spcAft>
                <a:spcPts val="300"/>
              </a:spcAft>
              <a:buClr>
                <a:srgbClr val="0070C0"/>
              </a:buClr>
              <a:buFont typeface="Arial" panose="020B0604020202020204" pitchFamily="34" charset="0"/>
              <a:buChar char="•"/>
            </a:pPr>
            <a:r>
              <a:rPr lang="en-GB" dirty="0"/>
              <a:t>During the 5-year contract, we evidenced </a:t>
            </a:r>
            <a:r>
              <a:rPr lang="en-GB" b="1" dirty="0">
                <a:solidFill>
                  <a:srgbClr val="0070C0"/>
                </a:solidFill>
              </a:rPr>
              <a:t>significant innovation and improvement </a:t>
            </a:r>
          </a:p>
          <a:p>
            <a:pPr marL="180000" indent="-180000">
              <a:spcAft>
                <a:spcPts val="300"/>
              </a:spcAft>
              <a:buClr>
                <a:srgbClr val="0070C0"/>
              </a:buClr>
              <a:buFont typeface="Arial" panose="020B0604020202020204" pitchFamily="34" charset="0"/>
              <a:buChar char="•"/>
            </a:pPr>
            <a:r>
              <a:rPr lang="en-GB" dirty="0"/>
              <a:t>The Trust </a:t>
            </a:r>
            <a:r>
              <a:rPr lang="en-GB" b="1" dirty="0">
                <a:solidFill>
                  <a:srgbClr val="0070C0"/>
                </a:solidFill>
              </a:rPr>
              <a:t>invested significantly in developing the existing and future workforce </a:t>
            </a:r>
            <a:r>
              <a:rPr lang="en-GB" dirty="0"/>
              <a:t>and built integrated health and care teams providing holistic personalised care</a:t>
            </a:r>
          </a:p>
          <a:p>
            <a:pPr marL="180000" indent="-180000">
              <a:spcAft>
                <a:spcPts val="300"/>
              </a:spcAft>
              <a:buClr>
                <a:srgbClr val="0070C0"/>
              </a:buClr>
              <a:buFont typeface="Arial" panose="020B0604020202020204" pitchFamily="34" charset="0"/>
              <a:buChar char="•"/>
            </a:pPr>
            <a:r>
              <a:rPr lang="en-GB" dirty="0"/>
              <a:t>We are </a:t>
            </a:r>
            <a:r>
              <a:rPr lang="en-GB" b="1" dirty="0">
                <a:solidFill>
                  <a:srgbClr val="0070C0"/>
                </a:solidFill>
              </a:rPr>
              <a:t>committed to ensuring the best of integration is maintained </a:t>
            </a:r>
            <a:r>
              <a:rPr lang="en-GB" dirty="0"/>
              <a:t>between health and social care teams  </a:t>
            </a:r>
          </a:p>
          <a:p>
            <a:pPr>
              <a:spcAft>
                <a:spcPts val="300"/>
              </a:spcAft>
              <a:buClr>
                <a:srgbClr val="0070C0"/>
              </a:buClr>
            </a:pPr>
            <a:endParaRPr lang="en-GB" dirty="0"/>
          </a:p>
          <a:p>
            <a:pPr marL="180000" indent="-180000">
              <a:spcAft>
                <a:spcPts val="300"/>
              </a:spcAft>
              <a:buClr>
                <a:srgbClr val="0070C0"/>
              </a:buClr>
              <a:buFont typeface="Arial" panose="020B0604020202020204" pitchFamily="34" charset="0"/>
              <a:buChar char="•"/>
            </a:pPr>
            <a:endParaRPr lang="en-GB"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359C027A-AD18-BCA3-B82E-6753C07423C7}"/>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32768152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225B15FF-EBB4-142A-88A4-DA9BD4435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1174" cy="6858000"/>
          </a:xfrm>
          <a:prstGeom prst="rect">
            <a:avLst/>
          </a:prstGeom>
        </p:spPr>
      </p:pic>
      <p:sp>
        <p:nvSpPr>
          <p:cNvPr id="3" name="Title 1">
            <a:extLst>
              <a:ext uri="{FF2B5EF4-FFF2-40B4-BE49-F238E27FC236}">
                <a16:creationId xmlns:a16="http://schemas.microsoft.com/office/drawing/2014/main" id="{1D5F4CA5-E69B-6549-8CC7-57F25B6C366F}"/>
              </a:ext>
            </a:extLst>
          </p:cNvPr>
          <p:cNvSpPr txBox="1">
            <a:spLocks/>
          </p:cNvSpPr>
          <p:nvPr/>
        </p:nvSpPr>
        <p:spPr>
          <a:xfrm>
            <a:off x="263352" y="1340768"/>
            <a:ext cx="2952328"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rgbClr val="002060"/>
                </a:solidFill>
                <a:latin typeface="Calibri" panose="020F0502020204030204" pitchFamily="34" charset="0"/>
              </a:rPr>
              <a:t>Awards and…</a:t>
            </a:r>
          </a:p>
        </p:txBody>
      </p:sp>
      <p:sp>
        <p:nvSpPr>
          <p:cNvPr id="4" name="TextBox 3">
            <a:extLst>
              <a:ext uri="{FF2B5EF4-FFF2-40B4-BE49-F238E27FC236}">
                <a16:creationId xmlns:a16="http://schemas.microsoft.com/office/drawing/2014/main" id="{8345F0EF-2BCF-CDA0-9C30-4E06347307CC}"/>
              </a:ext>
            </a:extLst>
          </p:cNvPr>
          <p:cNvSpPr txBox="1"/>
          <p:nvPr/>
        </p:nvSpPr>
        <p:spPr>
          <a:xfrm>
            <a:off x="9040870" y="1340768"/>
            <a:ext cx="2887778" cy="646331"/>
          </a:xfrm>
          <a:prstGeom prst="rect">
            <a:avLst/>
          </a:prstGeom>
          <a:noFill/>
        </p:spPr>
        <p:txBody>
          <a:bodyPr wrap="none" rtlCol="0">
            <a:spAutoFit/>
          </a:bodyPr>
          <a:lstStyle/>
          <a:p>
            <a:r>
              <a:rPr lang="en-GB" sz="3600" b="1" dirty="0">
                <a:solidFill>
                  <a:srgbClr val="002060"/>
                </a:solidFill>
                <a:latin typeface="Calibri" panose="020F0502020204030204" pitchFamily="34" charset="0"/>
              </a:rPr>
              <a:t>accreditations</a:t>
            </a:r>
            <a:endParaRPr lang="en-GB" sz="3600" dirty="0"/>
          </a:p>
        </p:txBody>
      </p:sp>
      <p:sp>
        <p:nvSpPr>
          <p:cNvPr id="5" name="TextBox 4">
            <a:extLst>
              <a:ext uri="{FF2B5EF4-FFF2-40B4-BE49-F238E27FC236}">
                <a16:creationId xmlns:a16="http://schemas.microsoft.com/office/drawing/2014/main" id="{6C87B675-D5B1-B51C-F63B-3DD32D430993}"/>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36785043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735AB3D-5021-B77B-CAAC-F3F38987883E}"/>
              </a:ext>
            </a:extLst>
          </p:cNvPr>
          <p:cNvSpPr txBox="1">
            <a:spLocks/>
          </p:cNvSpPr>
          <p:nvPr/>
        </p:nvSpPr>
        <p:spPr>
          <a:xfrm>
            <a:off x="457200" y="2132261"/>
            <a:ext cx="6347048" cy="30249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4000" b="1" dirty="0">
                <a:solidFill>
                  <a:srgbClr val="002060"/>
                </a:solidFill>
              </a:rPr>
              <a:t>Finance review</a:t>
            </a:r>
          </a:p>
          <a:p>
            <a:pPr marL="0" indent="0">
              <a:buNone/>
            </a:pPr>
            <a:endParaRPr lang="en-GB" sz="2800" b="1" dirty="0">
              <a:solidFill>
                <a:srgbClr val="1F497D"/>
              </a:solidFill>
            </a:endParaRPr>
          </a:p>
          <a:p>
            <a:pPr marL="0" indent="0">
              <a:buNone/>
            </a:pPr>
            <a:endParaRPr lang="en-GB" sz="2800" b="1" dirty="0">
              <a:solidFill>
                <a:srgbClr val="1F497D"/>
              </a:solidFill>
            </a:endParaRPr>
          </a:p>
          <a:p>
            <a:pPr marL="0" indent="0">
              <a:buNone/>
            </a:pPr>
            <a:r>
              <a:rPr lang="en-GB" sz="2800" b="1" dirty="0">
                <a:solidFill>
                  <a:srgbClr val="0070C0"/>
                </a:solidFill>
              </a:rPr>
              <a:t>Mark Greatrex</a:t>
            </a:r>
            <a:r>
              <a:rPr lang="en-GB" sz="2800" b="1" dirty="0">
                <a:solidFill>
                  <a:srgbClr val="1F497D"/>
                </a:solidFill>
              </a:rPr>
              <a:t>	</a:t>
            </a:r>
            <a:br>
              <a:rPr lang="en-GB" sz="2800" b="1" dirty="0">
                <a:solidFill>
                  <a:srgbClr val="1F497D"/>
                </a:solidFill>
              </a:rPr>
            </a:br>
            <a:r>
              <a:rPr lang="en-GB" sz="1800" dirty="0">
                <a:solidFill>
                  <a:prstClr val="black"/>
                </a:solidFill>
              </a:rPr>
              <a:t>Chief Finance Officer/Deputy Chief </a:t>
            </a:r>
            <a:br>
              <a:rPr lang="en-GB" sz="1800" dirty="0">
                <a:solidFill>
                  <a:prstClr val="black"/>
                </a:solidFill>
              </a:rPr>
            </a:br>
            <a:r>
              <a:rPr lang="en-GB" sz="1800" dirty="0">
                <a:solidFill>
                  <a:prstClr val="black"/>
                </a:solidFill>
              </a:rPr>
              <a:t>Executive</a:t>
            </a:r>
          </a:p>
        </p:txBody>
      </p:sp>
      <p:pic>
        <p:nvPicPr>
          <p:cNvPr id="3" name="Picture 2">
            <a:extLst>
              <a:ext uri="{FF2B5EF4-FFF2-40B4-BE49-F238E27FC236}">
                <a16:creationId xmlns:a16="http://schemas.microsoft.com/office/drawing/2014/main" id="{A968E6EB-B77F-435C-C202-0012E1989A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700809"/>
            <a:ext cx="5748521" cy="3831590"/>
          </a:xfrm>
          <a:prstGeom prst="rect">
            <a:avLst/>
          </a:prstGeom>
        </p:spPr>
      </p:pic>
      <p:sp>
        <p:nvSpPr>
          <p:cNvPr id="4" name="TextBox 3">
            <a:extLst>
              <a:ext uri="{FF2B5EF4-FFF2-40B4-BE49-F238E27FC236}">
                <a16:creationId xmlns:a16="http://schemas.microsoft.com/office/drawing/2014/main" id="{BE071120-D622-5D4B-F688-E25B1284238D}"/>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33674888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38DCEA-84AF-08E4-E49A-D0A7C1C9FEFB}"/>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
        <p:nvSpPr>
          <p:cNvPr id="3" name="Title 1">
            <a:extLst>
              <a:ext uri="{FF2B5EF4-FFF2-40B4-BE49-F238E27FC236}">
                <a16:creationId xmlns:a16="http://schemas.microsoft.com/office/drawing/2014/main" id="{D1731C83-84B1-3AD1-EB9C-BF56DA7D87D5}"/>
              </a:ext>
            </a:extLst>
          </p:cNvPr>
          <p:cNvSpPr txBox="1">
            <a:spLocks/>
          </p:cNvSpPr>
          <p:nvPr/>
        </p:nvSpPr>
        <p:spPr>
          <a:xfrm>
            <a:off x="162910" y="1313590"/>
            <a:ext cx="8229600"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a:solidFill>
                  <a:srgbClr val="002060"/>
                </a:solidFill>
                <a:latin typeface="Calibri" panose="020F0502020204030204" pitchFamily="34" charset="0"/>
              </a:rPr>
              <a:t>Finance Review</a:t>
            </a:r>
          </a:p>
        </p:txBody>
      </p:sp>
      <p:sp>
        <p:nvSpPr>
          <p:cNvPr id="4" name="TextBox 3">
            <a:extLst>
              <a:ext uri="{FF2B5EF4-FFF2-40B4-BE49-F238E27FC236}">
                <a16:creationId xmlns:a16="http://schemas.microsoft.com/office/drawing/2014/main" id="{3B15DC57-6F29-D0AE-CD7B-C243EEB8E80B}"/>
              </a:ext>
            </a:extLst>
          </p:cNvPr>
          <p:cNvSpPr txBox="1"/>
          <p:nvPr/>
        </p:nvSpPr>
        <p:spPr>
          <a:xfrm>
            <a:off x="162909" y="2104388"/>
            <a:ext cx="10227999" cy="3005951"/>
          </a:xfrm>
          <a:prstGeom prst="rect">
            <a:avLst/>
          </a:prstGeom>
          <a:noFill/>
        </p:spPr>
        <p:txBody>
          <a:bodyPr wrap="square" rtlCol="0">
            <a:spAutoFit/>
          </a:bodyPr>
          <a:lstStyle/>
          <a:p>
            <a:pPr marL="180000" indent="-180000">
              <a:spcAft>
                <a:spcPts val="1600"/>
              </a:spcAft>
              <a:buClr>
                <a:srgbClr val="0070C0"/>
              </a:buClr>
              <a:buFont typeface="Arial" panose="020B0604020202020204" pitchFamily="34" charset="0"/>
              <a:buChar char="•"/>
            </a:pPr>
            <a:r>
              <a:rPr lang="en-US" dirty="0">
                <a:solidFill>
                  <a:prstClr val="black"/>
                </a:solidFill>
              </a:rPr>
              <a:t>The Trust met </a:t>
            </a:r>
            <a:r>
              <a:rPr lang="en-US" b="1" dirty="0">
                <a:solidFill>
                  <a:srgbClr val="0070C0"/>
                </a:solidFill>
              </a:rPr>
              <a:t>all</a:t>
            </a:r>
            <a:r>
              <a:rPr lang="en-US" dirty="0">
                <a:solidFill>
                  <a:prstClr val="black"/>
                </a:solidFill>
              </a:rPr>
              <a:t> its </a:t>
            </a:r>
            <a:r>
              <a:rPr lang="en-US" b="1" dirty="0">
                <a:solidFill>
                  <a:srgbClr val="0070C0"/>
                </a:solidFill>
              </a:rPr>
              <a:t>statutory financial duties </a:t>
            </a:r>
            <a:r>
              <a:rPr lang="en-US" dirty="0">
                <a:solidFill>
                  <a:prstClr val="black"/>
                </a:solidFill>
              </a:rPr>
              <a:t>for 2022/23 </a:t>
            </a:r>
          </a:p>
          <a:p>
            <a:pPr marL="180000" indent="-180000">
              <a:spcAft>
                <a:spcPts val="1600"/>
              </a:spcAft>
              <a:buClr>
                <a:srgbClr val="0070C0"/>
              </a:buClr>
              <a:buFont typeface="Arial" panose="020B0604020202020204" pitchFamily="34" charset="0"/>
              <a:buChar char="•"/>
            </a:pPr>
            <a:r>
              <a:rPr lang="en-US" dirty="0">
                <a:solidFill>
                  <a:prstClr val="black"/>
                </a:solidFill>
              </a:rPr>
              <a:t>Financial performance was </a:t>
            </a:r>
            <a:r>
              <a:rPr lang="en-US" b="1" dirty="0">
                <a:solidFill>
                  <a:srgbClr val="0070C0"/>
                </a:solidFill>
              </a:rPr>
              <a:t>strong </a:t>
            </a:r>
            <a:r>
              <a:rPr lang="en-US" dirty="0">
                <a:solidFill>
                  <a:prstClr val="black"/>
                </a:solidFill>
              </a:rPr>
              <a:t>– There was a planned surplus of </a:t>
            </a:r>
            <a:r>
              <a:rPr lang="en-US" b="1" dirty="0">
                <a:solidFill>
                  <a:srgbClr val="0070C0"/>
                </a:solidFill>
              </a:rPr>
              <a:t>£684k </a:t>
            </a:r>
            <a:r>
              <a:rPr lang="en-US" dirty="0">
                <a:solidFill>
                  <a:prstClr val="black"/>
                </a:solidFill>
              </a:rPr>
              <a:t>however the Trust delivered a surplus of </a:t>
            </a:r>
            <a:r>
              <a:rPr lang="en-US" b="1" dirty="0">
                <a:solidFill>
                  <a:srgbClr val="0070C0"/>
                </a:solidFill>
              </a:rPr>
              <a:t>£768k exceeding</a:t>
            </a:r>
            <a:r>
              <a:rPr lang="en-US" dirty="0">
                <a:solidFill>
                  <a:prstClr val="black"/>
                </a:solidFill>
              </a:rPr>
              <a:t> the plan by</a:t>
            </a:r>
            <a:r>
              <a:rPr lang="en-US" dirty="0">
                <a:solidFill>
                  <a:srgbClr val="FF0000"/>
                </a:solidFill>
              </a:rPr>
              <a:t> </a:t>
            </a:r>
            <a:r>
              <a:rPr lang="en-US" b="1" dirty="0">
                <a:solidFill>
                  <a:srgbClr val="0070C0"/>
                </a:solidFill>
              </a:rPr>
              <a:t>£84k </a:t>
            </a:r>
          </a:p>
          <a:p>
            <a:pPr marL="180000" indent="-180000">
              <a:spcAft>
                <a:spcPts val="1600"/>
              </a:spcAft>
              <a:buClr>
                <a:srgbClr val="0070C0"/>
              </a:buClr>
              <a:buFont typeface="Arial" panose="020B0604020202020204" pitchFamily="34" charset="0"/>
              <a:buChar char="•"/>
            </a:pPr>
            <a:r>
              <a:rPr lang="en-US" dirty="0"/>
              <a:t>The Trust delivered</a:t>
            </a:r>
            <a:r>
              <a:rPr lang="en-US" b="1" dirty="0">
                <a:solidFill>
                  <a:srgbClr val="0070C0"/>
                </a:solidFill>
              </a:rPr>
              <a:t> £4.1m </a:t>
            </a:r>
            <a:r>
              <a:rPr lang="en-US" dirty="0">
                <a:solidFill>
                  <a:prstClr val="black"/>
                </a:solidFill>
              </a:rPr>
              <a:t>of savings of which </a:t>
            </a:r>
            <a:r>
              <a:rPr lang="en-US" b="1" dirty="0">
                <a:solidFill>
                  <a:srgbClr val="0070C0"/>
                </a:solidFill>
              </a:rPr>
              <a:t>£1.9m </a:t>
            </a:r>
            <a:r>
              <a:rPr lang="en-US" dirty="0">
                <a:solidFill>
                  <a:prstClr val="black"/>
                </a:solidFill>
              </a:rPr>
              <a:t>was recurrent </a:t>
            </a:r>
          </a:p>
          <a:p>
            <a:pPr marL="180000" indent="-180000">
              <a:spcAft>
                <a:spcPts val="1600"/>
              </a:spcAft>
              <a:buClr>
                <a:srgbClr val="0070C0"/>
              </a:buClr>
              <a:buFont typeface="Arial" panose="020B0604020202020204" pitchFamily="34" charset="0"/>
              <a:buChar char="•"/>
            </a:pPr>
            <a:r>
              <a:rPr lang="en-US" dirty="0"/>
              <a:t>Spent </a:t>
            </a:r>
            <a:r>
              <a:rPr lang="en-US" b="1" dirty="0">
                <a:solidFill>
                  <a:srgbClr val="0070C0"/>
                </a:solidFill>
              </a:rPr>
              <a:t>£9.4m </a:t>
            </a:r>
            <a:r>
              <a:rPr lang="en-US" dirty="0"/>
              <a:t>on capital assets/infrastructure </a:t>
            </a:r>
            <a:r>
              <a:rPr lang="en-US" b="1" dirty="0">
                <a:solidFill>
                  <a:srgbClr val="0070C0"/>
                </a:solidFill>
              </a:rPr>
              <a:t>investment </a:t>
            </a:r>
          </a:p>
          <a:p>
            <a:pPr marL="180000" indent="-180000">
              <a:spcAft>
                <a:spcPts val="1200"/>
              </a:spcAft>
              <a:buClr>
                <a:srgbClr val="0070C0"/>
              </a:buClr>
              <a:buFont typeface="Arial" panose="020B0604020202020204" pitchFamily="34" charset="0"/>
              <a:buChar char="•"/>
            </a:pPr>
            <a:r>
              <a:rPr lang="en-US" dirty="0"/>
              <a:t>Received income of </a:t>
            </a:r>
            <a:r>
              <a:rPr lang="en-US" b="1" dirty="0">
                <a:solidFill>
                  <a:srgbClr val="0070C0"/>
                </a:solidFill>
              </a:rPr>
              <a:t>£115.8m </a:t>
            </a:r>
            <a:r>
              <a:rPr lang="en-US" dirty="0"/>
              <a:t>for delivering </a:t>
            </a:r>
            <a:r>
              <a:rPr lang="en-US" b="1" dirty="0">
                <a:solidFill>
                  <a:srgbClr val="0070C0"/>
                </a:solidFill>
              </a:rPr>
              <a:t>healthcare services</a:t>
            </a:r>
          </a:p>
          <a:p>
            <a:pPr marL="180000" indent="-180000">
              <a:spcAft>
                <a:spcPts val="1200"/>
              </a:spcAft>
              <a:buClr>
                <a:srgbClr val="0070C0"/>
              </a:buClr>
              <a:buFont typeface="Arial" panose="020B0604020202020204" pitchFamily="34" charset="0"/>
              <a:buChar char="•"/>
            </a:pPr>
            <a:endParaRPr lang="en-US" b="1" dirty="0">
              <a:solidFill>
                <a:srgbClr val="0070C0"/>
              </a:solidFill>
            </a:endParaRPr>
          </a:p>
        </p:txBody>
      </p:sp>
    </p:spTree>
    <p:extLst>
      <p:ext uri="{BB962C8B-B14F-4D97-AF65-F5344CB8AC3E}">
        <p14:creationId xmlns:p14="http://schemas.microsoft.com/office/powerpoint/2010/main" val="27581384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B91103-B289-2B79-B571-C2064F8A00A6}"/>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
        <p:nvSpPr>
          <p:cNvPr id="3" name="TextBox 2">
            <a:extLst>
              <a:ext uri="{FF2B5EF4-FFF2-40B4-BE49-F238E27FC236}">
                <a16:creationId xmlns:a16="http://schemas.microsoft.com/office/drawing/2014/main" id="{EC8DCAC7-FCF7-0484-E817-722BB8DB4F76}"/>
              </a:ext>
            </a:extLst>
          </p:cNvPr>
          <p:cNvSpPr txBox="1"/>
          <p:nvPr/>
        </p:nvSpPr>
        <p:spPr>
          <a:xfrm>
            <a:off x="162910" y="1332057"/>
            <a:ext cx="8640960" cy="646331"/>
          </a:xfrm>
          <a:prstGeom prst="rect">
            <a:avLst/>
          </a:prstGeom>
          <a:noFill/>
        </p:spPr>
        <p:txBody>
          <a:bodyPr wrap="square" rtlCol="0">
            <a:spAutoFit/>
          </a:bodyPr>
          <a:lstStyle/>
          <a:p>
            <a:r>
              <a:rPr lang="en-GB" sz="3600" b="1" dirty="0">
                <a:solidFill>
                  <a:srgbClr val="002060"/>
                </a:solidFill>
              </a:rPr>
              <a:t>Where does our funding come from?</a:t>
            </a:r>
          </a:p>
        </p:txBody>
      </p:sp>
      <p:sp>
        <p:nvSpPr>
          <p:cNvPr id="7" name="TextBox 6">
            <a:extLst>
              <a:ext uri="{FF2B5EF4-FFF2-40B4-BE49-F238E27FC236}">
                <a16:creationId xmlns:a16="http://schemas.microsoft.com/office/drawing/2014/main" id="{9452B037-AD5F-7994-BB10-FF602D5D52D7}"/>
              </a:ext>
            </a:extLst>
          </p:cNvPr>
          <p:cNvSpPr txBox="1"/>
          <p:nvPr/>
        </p:nvSpPr>
        <p:spPr>
          <a:xfrm>
            <a:off x="162910" y="2175998"/>
            <a:ext cx="3973894" cy="1423723"/>
          </a:xfrm>
          <a:prstGeom prst="rect">
            <a:avLst/>
          </a:prstGeom>
          <a:noFill/>
        </p:spPr>
        <p:txBody>
          <a:bodyPr wrap="square" rtlCol="0">
            <a:spAutoFit/>
          </a:bodyPr>
          <a:lstStyle/>
          <a:p>
            <a:pPr>
              <a:lnSpc>
                <a:spcPts val="2100"/>
              </a:lnSpc>
              <a:buClr>
                <a:srgbClr val="0070C0"/>
              </a:buClr>
            </a:pPr>
            <a:r>
              <a:rPr lang="en-GB" sz="2000" b="1" dirty="0">
                <a:solidFill>
                  <a:srgbClr val="0070C0"/>
                </a:solidFill>
              </a:rPr>
              <a:t>Received £115.8m for delivering </a:t>
            </a:r>
            <a:br>
              <a:rPr lang="en-GB" sz="2000" b="1" dirty="0">
                <a:solidFill>
                  <a:srgbClr val="0070C0"/>
                </a:solidFill>
              </a:rPr>
            </a:br>
            <a:r>
              <a:rPr lang="en-GB" sz="2000" b="1" dirty="0">
                <a:solidFill>
                  <a:srgbClr val="0070C0"/>
                </a:solidFill>
              </a:rPr>
              <a:t>health and care in 2022/23</a:t>
            </a:r>
          </a:p>
          <a:p>
            <a:pPr>
              <a:lnSpc>
                <a:spcPct val="150000"/>
              </a:lnSpc>
              <a:buClr>
                <a:srgbClr val="0070C0"/>
              </a:buClr>
            </a:pPr>
            <a:endParaRPr lang="en-GB" sz="2000" b="1" dirty="0">
              <a:solidFill>
                <a:srgbClr val="0070C0"/>
              </a:solidFill>
            </a:endParaRPr>
          </a:p>
          <a:p>
            <a:pPr>
              <a:lnSpc>
                <a:spcPct val="150000"/>
              </a:lnSpc>
              <a:buClr>
                <a:srgbClr val="0070C0"/>
              </a:buClr>
            </a:pPr>
            <a:endParaRPr lang="en-GB" sz="1600" b="1" dirty="0">
              <a:solidFill>
                <a:srgbClr val="0070C0"/>
              </a:solidFill>
            </a:endParaRPr>
          </a:p>
        </p:txBody>
      </p:sp>
      <p:pic>
        <p:nvPicPr>
          <p:cNvPr id="8" name="Picture 7">
            <a:extLst>
              <a:ext uri="{FF2B5EF4-FFF2-40B4-BE49-F238E27FC236}">
                <a16:creationId xmlns:a16="http://schemas.microsoft.com/office/drawing/2014/main" id="{794804F7-7E46-840D-98D0-119C9020302D}"/>
              </a:ext>
            </a:extLst>
          </p:cNvPr>
          <p:cNvPicPr>
            <a:picLocks noChangeAspect="1"/>
          </p:cNvPicPr>
          <p:nvPr/>
        </p:nvPicPr>
        <p:blipFill>
          <a:blip r:embed="rId2"/>
          <a:stretch>
            <a:fillRect/>
          </a:stretch>
        </p:blipFill>
        <p:spPr>
          <a:xfrm>
            <a:off x="4483390" y="2203329"/>
            <a:ext cx="5894826" cy="3467545"/>
          </a:xfrm>
          <a:prstGeom prst="rect">
            <a:avLst/>
          </a:prstGeom>
        </p:spPr>
      </p:pic>
    </p:spTree>
    <p:extLst>
      <p:ext uri="{BB962C8B-B14F-4D97-AF65-F5344CB8AC3E}">
        <p14:creationId xmlns:p14="http://schemas.microsoft.com/office/powerpoint/2010/main" val="27696335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CACA55-AB7E-367D-37E3-ABA24C1C1FF4}"/>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
        <p:nvSpPr>
          <p:cNvPr id="6" name="TextBox 5">
            <a:extLst>
              <a:ext uri="{FF2B5EF4-FFF2-40B4-BE49-F238E27FC236}">
                <a16:creationId xmlns:a16="http://schemas.microsoft.com/office/drawing/2014/main" id="{AF7F2843-DAFD-5286-9CC8-8E17B2E3FED1}"/>
              </a:ext>
            </a:extLst>
          </p:cNvPr>
          <p:cNvSpPr txBox="1"/>
          <p:nvPr/>
        </p:nvSpPr>
        <p:spPr>
          <a:xfrm>
            <a:off x="162910" y="1340768"/>
            <a:ext cx="8640960" cy="646331"/>
          </a:xfrm>
          <a:prstGeom prst="rect">
            <a:avLst/>
          </a:prstGeom>
          <a:noFill/>
        </p:spPr>
        <p:txBody>
          <a:bodyPr wrap="square" rtlCol="0">
            <a:spAutoFit/>
          </a:bodyPr>
          <a:lstStyle/>
          <a:p>
            <a:r>
              <a:rPr lang="en-GB" sz="3600" b="1" dirty="0">
                <a:solidFill>
                  <a:srgbClr val="002060"/>
                </a:solidFill>
              </a:rPr>
              <a:t>How do we spend our funding?</a:t>
            </a:r>
          </a:p>
        </p:txBody>
      </p:sp>
      <p:sp>
        <p:nvSpPr>
          <p:cNvPr id="7" name="TextBox 6">
            <a:extLst>
              <a:ext uri="{FF2B5EF4-FFF2-40B4-BE49-F238E27FC236}">
                <a16:creationId xmlns:a16="http://schemas.microsoft.com/office/drawing/2014/main" id="{26E0B33A-DE89-0E05-2D0B-D99F6511303A}"/>
              </a:ext>
            </a:extLst>
          </p:cNvPr>
          <p:cNvSpPr txBox="1"/>
          <p:nvPr/>
        </p:nvSpPr>
        <p:spPr>
          <a:xfrm>
            <a:off x="162910" y="2112349"/>
            <a:ext cx="3635181" cy="1506566"/>
          </a:xfrm>
          <a:prstGeom prst="rect">
            <a:avLst/>
          </a:prstGeom>
          <a:noFill/>
        </p:spPr>
        <p:txBody>
          <a:bodyPr wrap="square" rtlCol="0">
            <a:spAutoFit/>
          </a:bodyPr>
          <a:lstStyle/>
          <a:p>
            <a:pPr>
              <a:lnSpc>
                <a:spcPts val="2100"/>
              </a:lnSpc>
              <a:buClr>
                <a:srgbClr val="0070C0"/>
              </a:buClr>
            </a:pPr>
            <a:r>
              <a:rPr lang="en-GB" sz="2000" b="1" dirty="0">
                <a:solidFill>
                  <a:srgbClr val="0070C0"/>
                </a:solidFill>
              </a:rPr>
              <a:t>Spent £115m in the delivery of our services</a:t>
            </a:r>
          </a:p>
          <a:p>
            <a:pPr>
              <a:lnSpc>
                <a:spcPct val="150000"/>
              </a:lnSpc>
              <a:buClr>
                <a:srgbClr val="0070C0"/>
              </a:buClr>
            </a:pPr>
            <a:endParaRPr lang="en-GB" sz="2000" b="1" dirty="0">
              <a:solidFill>
                <a:srgbClr val="FF0000"/>
              </a:solidFill>
            </a:endParaRPr>
          </a:p>
          <a:p>
            <a:pPr>
              <a:lnSpc>
                <a:spcPct val="150000"/>
              </a:lnSpc>
              <a:buClr>
                <a:srgbClr val="0070C0"/>
              </a:buClr>
            </a:pPr>
            <a:endParaRPr lang="en-GB" sz="2000" b="1" dirty="0">
              <a:solidFill>
                <a:srgbClr val="0070C0"/>
              </a:solidFill>
            </a:endParaRPr>
          </a:p>
        </p:txBody>
      </p:sp>
      <p:pic>
        <p:nvPicPr>
          <p:cNvPr id="8" name="Picture 7">
            <a:extLst>
              <a:ext uri="{FF2B5EF4-FFF2-40B4-BE49-F238E27FC236}">
                <a16:creationId xmlns:a16="http://schemas.microsoft.com/office/drawing/2014/main" id="{862A9BCD-DDC5-4E4D-5EBD-B4C76E996ABE}"/>
              </a:ext>
            </a:extLst>
          </p:cNvPr>
          <p:cNvPicPr>
            <a:picLocks noChangeAspect="1"/>
          </p:cNvPicPr>
          <p:nvPr/>
        </p:nvPicPr>
        <p:blipFill>
          <a:blip r:embed="rId2"/>
          <a:stretch>
            <a:fillRect/>
          </a:stretch>
        </p:blipFill>
        <p:spPr>
          <a:xfrm>
            <a:off x="4716016" y="2113403"/>
            <a:ext cx="6120680" cy="3524238"/>
          </a:xfrm>
          <a:prstGeom prst="rect">
            <a:avLst/>
          </a:prstGeom>
        </p:spPr>
      </p:pic>
    </p:spTree>
    <p:extLst>
      <p:ext uri="{BB962C8B-B14F-4D97-AF65-F5344CB8AC3E}">
        <p14:creationId xmlns:p14="http://schemas.microsoft.com/office/powerpoint/2010/main" val="24930260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F1B3EA-1FD4-14DF-8302-2576A416C849}"/>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
        <p:nvSpPr>
          <p:cNvPr id="3" name="Content Placeholder 4">
            <a:extLst>
              <a:ext uri="{FF2B5EF4-FFF2-40B4-BE49-F238E27FC236}">
                <a16:creationId xmlns:a16="http://schemas.microsoft.com/office/drawing/2014/main" id="{545FA24C-DB9D-ABC4-CEC8-49E3DB40E063}"/>
              </a:ext>
            </a:extLst>
          </p:cNvPr>
          <p:cNvSpPr txBox="1">
            <a:spLocks/>
          </p:cNvSpPr>
          <p:nvPr/>
        </p:nvSpPr>
        <p:spPr>
          <a:xfrm>
            <a:off x="295041" y="2316942"/>
            <a:ext cx="8507288" cy="31629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defTabSz="913476">
              <a:spcBef>
                <a:spcPts val="900"/>
              </a:spcBef>
              <a:buClr>
                <a:srgbClr val="0070C0"/>
              </a:buClr>
              <a:buSzPct val="120000"/>
              <a:buFont typeface="Arial" pitchFamily="34" charset="0"/>
              <a:buChar char="•"/>
              <a:defRPr sz="1800"/>
            </a:pPr>
            <a:r>
              <a:rPr lang="en-GB" sz="1800" b="1" dirty="0">
                <a:solidFill>
                  <a:prstClr val="black"/>
                </a:solidFill>
                <a:uFill>
                  <a:solidFill/>
                </a:uFill>
                <a:latin typeface="Calibri" panose="020F0502020204030204" pitchFamily="34" charset="0"/>
                <a:ea typeface="Arial"/>
                <a:cs typeface="Arial"/>
                <a:sym typeface="Arial"/>
              </a:rPr>
              <a:t>Welcome</a:t>
            </a:r>
            <a:r>
              <a:rPr lang="en-GB" sz="1800" dirty="0">
                <a:solidFill>
                  <a:prstClr val="black"/>
                </a:solidFill>
                <a:uFill>
                  <a:solidFill/>
                </a:uFill>
                <a:latin typeface="Calibri" panose="020F0502020204030204" pitchFamily="34" charset="0"/>
                <a:ea typeface="Arial"/>
                <a:cs typeface="Arial"/>
                <a:sym typeface="Arial"/>
              </a:rPr>
              <a:t>		Professor Michael Brown CBE DL - Chair</a:t>
            </a:r>
          </a:p>
          <a:p>
            <a:pPr marL="180000" lvl="1" indent="-180000" defTabSz="913476">
              <a:spcBef>
                <a:spcPts val="900"/>
              </a:spcBef>
              <a:buClr>
                <a:srgbClr val="0070C0"/>
              </a:buClr>
              <a:buSzPct val="120000"/>
              <a:buFont typeface="Arial" pitchFamily="34" charset="0"/>
              <a:buChar char="•"/>
              <a:defRPr sz="1800"/>
            </a:pPr>
            <a:r>
              <a:rPr lang="en-GB" sz="1800" b="1" dirty="0">
                <a:solidFill>
                  <a:prstClr val="black"/>
                </a:solidFill>
                <a:uFill>
                  <a:solidFill/>
                </a:uFill>
                <a:latin typeface="Calibri" panose="020F0502020204030204" pitchFamily="34" charset="0"/>
                <a:ea typeface="Arial"/>
                <a:cs typeface="Arial"/>
                <a:sym typeface="Arial"/>
              </a:rPr>
              <a:t>Review of the year</a:t>
            </a:r>
            <a:r>
              <a:rPr lang="en-GB" sz="1800" dirty="0">
                <a:solidFill>
                  <a:prstClr val="black"/>
                </a:solidFill>
                <a:uFill>
                  <a:solidFill/>
                </a:uFill>
                <a:latin typeface="Calibri" panose="020F0502020204030204" pitchFamily="34" charset="0"/>
                <a:ea typeface="Arial"/>
                <a:cs typeface="Arial"/>
                <a:sym typeface="Arial"/>
              </a:rPr>
              <a:t>	Karen Howell - Chief Executive</a:t>
            </a:r>
          </a:p>
          <a:p>
            <a:pPr marL="180000" lvl="1" indent="-180000" defTabSz="913476">
              <a:spcBef>
                <a:spcPts val="900"/>
              </a:spcBef>
              <a:buClr>
                <a:srgbClr val="0070C0"/>
              </a:buClr>
              <a:buSzPct val="120000"/>
              <a:buFont typeface="Arial" pitchFamily="34" charset="0"/>
              <a:buChar char="•"/>
              <a:defRPr sz="1800"/>
            </a:pPr>
            <a:r>
              <a:rPr lang="en-GB" sz="1800" b="1" dirty="0">
                <a:solidFill>
                  <a:prstClr val="black"/>
                </a:solidFill>
                <a:uFill>
                  <a:solidFill/>
                </a:uFill>
                <a:latin typeface="Calibri" panose="020F0502020204030204" pitchFamily="34" charset="0"/>
                <a:ea typeface="Arial"/>
                <a:cs typeface="Arial"/>
                <a:sym typeface="Arial"/>
              </a:rPr>
              <a:t>Financial Review</a:t>
            </a:r>
            <a:r>
              <a:rPr lang="en-GB" sz="1800" dirty="0">
                <a:solidFill>
                  <a:prstClr val="black"/>
                </a:solidFill>
                <a:uFill>
                  <a:solidFill/>
                </a:uFill>
                <a:latin typeface="Calibri" panose="020F0502020204030204" pitchFamily="34" charset="0"/>
                <a:ea typeface="Arial"/>
                <a:cs typeface="Arial"/>
                <a:sym typeface="Arial"/>
              </a:rPr>
              <a:t>		Mark </a:t>
            </a:r>
            <a:r>
              <a:rPr lang="en-GB" sz="1800" dirty="0" err="1">
                <a:solidFill>
                  <a:prstClr val="black"/>
                </a:solidFill>
                <a:uFill>
                  <a:solidFill/>
                </a:uFill>
                <a:latin typeface="Calibri" panose="020F0502020204030204" pitchFamily="34" charset="0"/>
                <a:ea typeface="Arial"/>
                <a:cs typeface="Arial"/>
                <a:sym typeface="Arial"/>
              </a:rPr>
              <a:t>Greatrex</a:t>
            </a:r>
            <a:r>
              <a:rPr lang="en-GB" sz="1800" dirty="0">
                <a:solidFill>
                  <a:prstClr val="black"/>
                </a:solidFill>
                <a:uFill>
                  <a:solidFill/>
                </a:uFill>
                <a:latin typeface="Calibri" panose="020F0502020204030204" pitchFamily="34" charset="0"/>
                <a:ea typeface="Arial"/>
                <a:cs typeface="Arial"/>
                <a:sym typeface="Arial"/>
              </a:rPr>
              <a:t> - Chief Finance Officer</a:t>
            </a:r>
          </a:p>
          <a:p>
            <a:pPr marL="180000" lvl="1" indent="-180000" defTabSz="913476">
              <a:spcBef>
                <a:spcPts val="900"/>
              </a:spcBef>
              <a:buClr>
                <a:srgbClr val="0070C0"/>
              </a:buClr>
              <a:buSzPct val="120000"/>
              <a:buFont typeface="Arial" pitchFamily="34" charset="0"/>
              <a:buChar char="•"/>
              <a:defRPr sz="1800"/>
            </a:pPr>
            <a:r>
              <a:rPr lang="en-GB" sz="1800" b="1" dirty="0">
                <a:solidFill>
                  <a:prstClr val="black"/>
                </a:solidFill>
                <a:uFill>
                  <a:solidFill/>
                </a:uFill>
                <a:latin typeface="Calibri" panose="020F0502020204030204" pitchFamily="34" charset="0"/>
                <a:ea typeface="Arial"/>
                <a:cs typeface="Arial"/>
                <a:sym typeface="Arial"/>
              </a:rPr>
              <a:t>Quality Account</a:t>
            </a:r>
            <a:r>
              <a:rPr lang="en-GB" sz="1800" dirty="0">
                <a:solidFill>
                  <a:prstClr val="black"/>
                </a:solidFill>
                <a:uFill>
                  <a:solidFill/>
                </a:uFill>
                <a:latin typeface="Calibri" panose="020F0502020204030204" pitchFamily="34" charset="0"/>
                <a:ea typeface="Arial"/>
                <a:cs typeface="Arial"/>
                <a:sym typeface="Arial"/>
              </a:rPr>
              <a:t>		Paula Simpson - Chief Nurse</a:t>
            </a:r>
          </a:p>
          <a:p>
            <a:pPr marL="180000" lvl="1" indent="-180000" defTabSz="913476">
              <a:spcBef>
                <a:spcPts val="900"/>
              </a:spcBef>
              <a:buClr>
                <a:srgbClr val="0070C0"/>
              </a:buClr>
              <a:buSzPct val="120000"/>
              <a:buFont typeface="Arial" pitchFamily="34" charset="0"/>
              <a:buChar char="•"/>
              <a:defRPr sz="1800"/>
            </a:pPr>
            <a:r>
              <a:rPr lang="en-GB" sz="1800" b="1" dirty="0">
                <a:solidFill>
                  <a:prstClr val="black"/>
                </a:solidFill>
                <a:uFill>
                  <a:solidFill/>
                </a:uFill>
                <a:latin typeface="Calibri" panose="020F0502020204030204" pitchFamily="34" charset="0"/>
                <a:ea typeface="Arial"/>
                <a:cs typeface="Arial"/>
                <a:sym typeface="Arial"/>
              </a:rPr>
              <a:t>Report from the </a:t>
            </a:r>
            <a:br>
              <a:rPr lang="en-GB" sz="1800" b="1" dirty="0">
                <a:solidFill>
                  <a:prstClr val="black"/>
                </a:solidFill>
                <a:uFill>
                  <a:solidFill/>
                </a:uFill>
                <a:latin typeface="Calibri" panose="020F0502020204030204" pitchFamily="34" charset="0"/>
                <a:ea typeface="Arial"/>
                <a:cs typeface="Arial"/>
                <a:sym typeface="Arial"/>
              </a:rPr>
            </a:br>
            <a:r>
              <a:rPr lang="en-GB" sz="1800" b="1" dirty="0">
                <a:solidFill>
                  <a:prstClr val="black"/>
                </a:solidFill>
                <a:uFill>
                  <a:solidFill/>
                </a:uFill>
                <a:latin typeface="Calibri" panose="020F0502020204030204" pitchFamily="34" charset="0"/>
                <a:ea typeface="Arial"/>
                <a:cs typeface="Arial"/>
                <a:sym typeface="Arial"/>
              </a:rPr>
              <a:t>Council of Governors	</a:t>
            </a:r>
            <a:r>
              <a:rPr lang="en-GB" sz="1800" dirty="0">
                <a:solidFill>
                  <a:prstClr val="black"/>
                </a:solidFill>
                <a:uFill>
                  <a:solidFill/>
                </a:uFill>
                <a:latin typeface="Calibri" panose="020F0502020204030204" pitchFamily="34" charset="0"/>
                <a:ea typeface="Arial"/>
                <a:cs typeface="Arial"/>
                <a:sym typeface="Arial"/>
              </a:rPr>
              <a:t>Alison Hughes - Director of Corporate Affairs</a:t>
            </a:r>
          </a:p>
          <a:p>
            <a:pPr marL="180000" lvl="1" indent="-180000" defTabSz="913476">
              <a:spcBef>
                <a:spcPts val="900"/>
              </a:spcBef>
              <a:buClr>
                <a:srgbClr val="0070C0"/>
              </a:buClr>
              <a:buSzPct val="120000"/>
              <a:buFont typeface="Arial" pitchFamily="34" charset="0"/>
              <a:buChar char="•"/>
              <a:defRPr sz="1800"/>
            </a:pPr>
            <a:r>
              <a:rPr lang="en-GB" sz="1800" b="1" dirty="0">
                <a:solidFill>
                  <a:prstClr val="black"/>
                </a:solidFill>
                <a:uFill>
                  <a:solidFill/>
                </a:uFill>
                <a:latin typeface="Calibri" panose="020F0502020204030204" pitchFamily="34" charset="0"/>
                <a:ea typeface="Arial"/>
                <a:cs typeface="Arial"/>
                <a:sym typeface="Arial"/>
              </a:rPr>
              <a:t>Looking ahead	</a:t>
            </a:r>
            <a:r>
              <a:rPr lang="en-GB" sz="1800" dirty="0">
                <a:solidFill>
                  <a:prstClr val="black"/>
                </a:solidFill>
                <a:uFill>
                  <a:solidFill/>
                </a:uFill>
                <a:latin typeface="Calibri" panose="020F0502020204030204" pitchFamily="34" charset="0"/>
                <a:ea typeface="Arial"/>
                <a:cs typeface="Arial"/>
                <a:sym typeface="Arial"/>
              </a:rPr>
              <a:t>	Karen Howell OBE – Chief Executive</a:t>
            </a:r>
          </a:p>
          <a:p>
            <a:pPr marL="180000" lvl="1" indent="-180000" defTabSz="913476">
              <a:spcBef>
                <a:spcPts val="900"/>
              </a:spcBef>
              <a:buClr>
                <a:srgbClr val="0070C0"/>
              </a:buClr>
              <a:buSzPct val="120000"/>
              <a:buFont typeface="Arial" pitchFamily="34" charset="0"/>
              <a:buChar char="•"/>
              <a:defRPr sz="1800"/>
            </a:pPr>
            <a:r>
              <a:rPr lang="en-GB" sz="1800" b="1" dirty="0">
                <a:solidFill>
                  <a:prstClr val="black"/>
                </a:solidFill>
                <a:uFill>
                  <a:solidFill/>
                </a:uFill>
                <a:latin typeface="Calibri" panose="020F0502020204030204" pitchFamily="34" charset="0"/>
                <a:ea typeface="Arial"/>
                <a:cs typeface="Arial"/>
                <a:sym typeface="Arial"/>
              </a:rPr>
              <a:t>Questions &amp; Answers</a:t>
            </a:r>
            <a:r>
              <a:rPr lang="en-GB" sz="1800" dirty="0">
                <a:solidFill>
                  <a:prstClr val="black"/>
                </a:solidFill>
                <a:uFill>
                  <a:solidFill/>
                </a:uFill>
                <a:latin typeface="Calibri" panose="020F0502020204030204" pitchFamily="34" charset="0"/>
                <a:ea typeface="Arial"/>
                <a:cs typeface="Arial"/>
                <a:sym typeface="Arial"/>
              </a:rPr>
              <a:t>	Professor Michael Brown - Chair</a:t>
            </a:r>
          </a:p>
          <a:p>
            <a:pPr marL="0" lvl="1" indent="0" defTabSz="913476">
              <a:spcBef>
                <a:spcPts val="1687"/>
              </a:spcBef>
              <a:buClr>
                <a:srgbClr val="0070C0"/>
              </a:buClr>
              <a:buSzPct val="120000"/>
              <a:buNone/>
              <a:defRPr sz="1800"/>
            </a:pPr>
            <a:endParaRPr lang="en-GB" sz="1800" dirty="0">
              <a:solidFill>
                <a:prstClr val="black"/>
              </a:solidFill>
              <a:uFill>
                <a:solidFill/>
              </a:uFill>
              <a:latin typeface="Calibri" panose="020F0502020204030204" pitchFamily="34" charset="0"/>
              <a:ea typeface="Arial"/>
              <a:cs typeface="Arial"/>
              <a:sym typeface="Arial"/>
            </a:endParaRPr>
          </a:p>
        </p:txBody>
      </p:sp>
      <p:sp>
        <p:nvSpPr>
          <p:cNvPr id="4" name="Title 1">
            <a:extLst>
              <a:ext uri="{FF2B5EF4-FFF2-40B4-BE49-F238E27FC236}">
                <a16:creationId xmlns:a16="http://schemas.microsoft.com/office/drawing/2014/main" id="{ABA3A89B-419A-860B-2334-25E14DDB59A3}"/>
              </a:ext>
            </a:extLst>
          </p:cNvPr>
          <p:cNvSpPr txBox="1">
            <a:spLocks/>
          </p:cNvSpPr>
          <p:nvPr/>
        </p:nvSpPr>
        <p:spPr>
          <a:xfrm>
            <a:off x="295041" y="1462640"/>
            <a:ext cx="8229600"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a:solidFill>
                  <a:srgbClr val="002060"/>
                </a:solidFill>
                <a:latin typeface="Calibri" panose="020F0502020204030204" pitchFamily="34" charset="0"/>
              </a:rPr>
              <a:t>Agenda</a:t>
            </a:r>
          </a:p>
        </p:txBody>
      </p:sp>
    </p:spTree>
    <p:extLst>
      <p:ext uri="{BB962C8B-B14F-4D97-AF65-F5344CB8AC3E}">
        <p14:creationId xmlns:p14="http://schemas.microsoft.com/office/powerpoint/2010/main" val="21204327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42097-D31F-A3F4-177D-8A1D684E6625}"/>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
        <p:nvSpPr>
          <p:cNvPr id="5" name="TextBox 4">
            <a:extLst>
              <a:ext uri="{FF2B5EF4-FFF2-40B4-BE49-F238E27FC236}">
                <a16:creationId xmlns:a16="http://schemas.microsoft.com/office/drawing/2014/main" id="{329D356A-07B6-4292-070F-D0B94E4FA725}"/>
              </a:ext>
            </a:extLst>
          </p:cNvPr>
          <p:cNvSpPr txBox="1"/>
          <p:nvPr/>
        </p:nvSpPr>
        <p:spPr>
          <a:xfrm>
            <a:off x="201282" y="1342108"/>
            <a:ext cx="8640960" cy="646331"/>
          </a:xfrm>
          <a:prstGeom prst="rect">
            <a:avLst/>
          </a:prstGeom>
          <a:noFill/>
        </p:spPr>
        <p:txBody>
          <a:bodyPr wrap="square" rtlCol="0">
            <a:spAutoFit/>
          </a:bodyPr>
          <a:lstStyle/>
          <a:p>
            <a:r>
              <a:rPr lang="en-GB" sz="3600" b="1" dirty="0">
                <a:solidFill>
                  <a:srgbClr val="002060"/>
                </a:solidFill>
              </a:rPr>
              <a:t>Capital Investment</a:t>
            </a:r>
          </a:p>
        </p:txBody>
      </p:sp>
      <p:sp>
        <p:nvSpPr>
          <p:cNvPr id="6" name="TextBox 5">
            <a:extLst>
              <a:ext uri="{FF2B5EF4-FFF2-40B4-BE49-F238E27FC236}">
                <a16:creationId xmlns:a16="http://schemas.microsoft.com/office/drawing/2014/main" id="{DC080B93-4600-B1C6-2778-486E8BB146D7}"/>
              </a:ext>
            </a:extLst>
          </p:cNvPr>
          <p:cNvSpPr txBox="1"/>
          <p:nvPr/>
        </p:nvSpPr>
        <p:spPr>
          <a:xfrm>
            <a:off x="201282" y="2043984"/>
            <a:ext cx="6344553" cy="2323713"/>
          </a:xfrm>
          <a:prstGeom prst="rect">
            <a:avLst/>
          </a:prstGeom>
          <a:noFill/>
        </p:spPr>
        <p:txBody>
          <a:bodyPr wrap="square" rtlCol="0">
            <a:spAutoFit/>
          </a:bodyPr>
          <a:lstStyle/>
          <a:p>
            <a:pPr>
              <a:lnSpc>
                <a:spcPct val="150000"/>
              </a:lnSpc>
              <a:spcAft>
                <a:spcPts val="600"/>
              </a:spcAft>
              <a:buClr>
                <a:srgbClr val="0070C0"/>
              </a:buClr>
            </a:pPr>
            <a:r>
              <a:rPr lang="en-GB" sz="2000" b="1" dirty="0">
                <a:solidFill>
                  <a:srgbClr val="0070C0"/>
                </a:solidFill>
              </a:rPr>
              <a:t>Capital spend of</a:t>
            </a:r>
            <a:r>
              <a:rPr lang="en-GB" sz="2000" b="1" dirty="0">
                <a:solidFill>
                  <a:srgbClr val="FF0000"/>
                </a:solidFill>
              </a:rPr>
              <a:t> </a:t>
            </a:r>
            <a:r>
              <a:rPr lang="en-GB" sz="2000" b="1" dirty="0">
                <a:solidFill>
                  <a:srgbClr val="0070C0"/>
                </a:solidFill>
              </a:rPr>
              <a:t>£9.4m on:</a:t>
            </a:r>
          </a:p>
          <a:p>
            <a:pPr marL="180000" lvl="1" indent="-180000">
              <a:spcAft>
                <a:spcPts val="1200"/>
              </a:spcAft>
              <a:buClr>
                <a:srgbClr val="0070C0"/>
              </a:buClr>
              <a:buFont typeface="Arial" panose="020B0604020202020204" pitchFamily="34" charset="0"/>
              <a:buChar char="•"/>
            </a:pPr>
            <a:r>
              <a:rPr lang="en-GB" b="1" dirty="0">
                <a:solidFill>
                  <a:srgbClr val="0070C0"/>
                </a:solidFill>
              </a:rPr>
              <a:t>£6.7m </a:t>
            </a:r>
            <a:r>
              <a:rPr lang="en-GB" dirty="0">
                <a:solidFill>
                  <a:srgbClr val="0070C0"/>
                </a:solidFill>
              </a:rPr>
              <a:t>– </a:t>
            </a:r>
            <a:r>
              <a:rPr lang="en-GB" b="1" dirty="0">
                <a:solidFill>
                  <a:srgbClr val="0070C0"/>
                </a:solidFill>
              </a:rPr>
              <a:t>Marine Lake Development</a:t>
            </a:r>
          </a:p>
          <a:p>
            <a:pPr marL="180000" lvl="1" indent="-180000">
              <a:spcAft>
                <a:spcPts val="1200"/>
              </a:spcAft>
              <a:buClr>
                <a:srgbClr val="0070C0"/>
              </a:buClr>
              <a:buFont typeface="Arial" panose="020B0604020202020204" pitchFamily="34" charset="0"/>
              <a:buChar char="•"/>
            </a:pPr>
            <a:r>
              <a:rPr lang="en-GB" b="1" dirty="0">
                <a:solidFill>
                  <a:srgbClr val="0070C0"/>
                </a:solidFill>
              </a:rPr>
              <a:t>£2.0m </a:t>
            </a:r>
            <a:r>
              <a:rPr lang="en-GB" dirty="0"/>
              <a:t>–</a:t>
            </a:r>
            <a:r>
              <a:rPr lang="en-GB" b="1" dirty="0">
                <a:solidFill>
                  <a:srgbClr val="FF0000"/>
                </a:solidFill>
              </a:rPr>
              <a:t> </a:t>
            </a:r>
            <a:r>
              <a:rPr lang="en-GB" dirty="0"/>
              <a:t>Digital and IT </a:t>
            </a:r>
            <a:r>
              <a:rPr lang="en-US" b="1" dirty="0">
                <a:solidFill>
                  <a:srgbClr val="0070C0"/>
                </a:solidFill>
              </a:rPr>
              <a:t>computer replacements, infrastructure </a:t>
            </a:r>
            <a:r>
              <a:rPr lang="en-US" dirty="0"/>
              <a:t>and</a:t>
            </a:r>
            <a:r>
              <a:rPr lang="en-US" b="1" dirty="0">
                <a:solidFill>
                  <a:srgbClr val="0070C0"/>
                </a:solidFill>
              </a:rPr>
              <a:t> network investment </a:t>
            </a:r>
          </a:p>
          <a:p>
            <a:pPr marL="180000" lvl="1" indent="-180000">
              <a:spcAft>
                <a:spcPts val="1200"/>
              </a:spcAft>
              <a:buClr>
                <a:srgbClr val="0070C0"/>
              </a:buClr>
              <a:buFont typeface="Arial" panose="020B0604020202020204" pitchFamily="34" charset="0"/>
              <a:buChar char="•"/>
            </a:pPr>
            <a:r>
              <a:rPr lang="en-GB" b="1" dirty="0">
                <a:solidFill>
                  <a:srgbClr val="0070C0"/>
                </a:solidFill>
              </a:rPr>
              <a:t>£0.7m </a:t>
            </a:r>
            <a:r>
              <a:rPr lang="en-GB" dirty="0"/>
              <a:t>- </a:t>
            </a:r>
            <a:r>
              <a:rPr lang="en-GB" b="1" dirty="0">
                <a:solidFill>
                  <a:srgbClr val="0070C0"/>
                </a:solidFill>
              </a:rPr>
              <a:t> </a:t>
            </a:r>
            <a:r>
              <a:rPr lang="en-GB" dirty="0"/>
              <a:t>Estate refurbishment and works, including </a:t>
            </a:r>
            <a:r>
              <a:rPr lang="en-GB" b="1" dirty="0">
                <a:solidFill>
                  <a:srgbClr val="0070C0"/>
                </a:solidFill>
              </a:rPr>
              <a:t>backlog maintenance </a:t>
            </a:r>
            <a:r>
              <a:rPr lang="en-GB" dirty="0"/>
              <a:t>and </a:t>
            </a:r>
            <a:r>
              <a:rPr lang="en-GB" b="1" dirty="0">
                <a:solidFill>
                  <a:srgbClr val="0070C0"/>
                </a:solidFill>
              </a:rPr>
              <a:t>VCH Dental Clinic Refurbishment </a:t>
            </a:r>
            <a:endParaRPr lang="en-GB" dirty="0">
              <a:solidFill>
                <a:srgbClr val="FF0000"/>
              </a:solidFill>
            </a:endParaRPr>
          </a:p>
        </p:txBody>
      </p:sp>
      <p:pic>
        <p:nvPicPr>
          <p:cNvPr id="7" name="Picture 6">
            <a:extLst>
              <a:ext uri="{FF2B5EF4-FFF2-40B4-BE49-F238E27FC236}">
                <a16:creationId xmlns:a16="http://schemas.microsoft.com/office/drawing/2014/main" id="{CC17F86E-9454-15C6-02B7-0F41A2E785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649" y="1931487"/>
            <a:ext cx="4958201" cy="3070819"/>
          </a:xfrm>
          <a:prstGeom prst="rect">
            <a:avLst/>
          </a:prstGeom>
          <a:noFill/>
          <a:ln>
            <a:noFill/>
          </a:ln>
        </p:spPr>
      </p:pic>
    </p:spTree>
    <p:extLst>
      <p:ext uri="{BB962C8B-B14F-4D97-AF65-F5344CB8AC3E}">
        <p14:creationId xmlns:p14="http://schemas.microsoft.com/office/powerpoint/2010/main" val="31237661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AF8BF0-A8A4-0F1A-1031-85B57BE6EC31}"/>
              </a:ext>
            </a:extLst>
          </p:cNvPr>
          <p:cNvSpPr txBox="1"/>
          <p:nvPr/>
        </p:nvSpPr>
        <p:spPr>
          <a:xfrm>
            <a:off x="185329" y="1316056"/>
            <a:ext cx="8640960" cy="646331"/>
          </a:xfrm>
          <a:prstGeom prst="rect">
            <a:avLst/>
          </a:prstGeom>
          <a:noFill/>
        </p:spPr>
        <p:txBody>
          <a:bodyPr wrap="square" rtlCol="0">
            <a:spAutoFit/>
          </a:bodyPr>
          <a:lstStyle/>
          <a:p>
            <a:r>
              <a:rPr lang="en-GB" sz="3600" b="1" dirty="0">
                <a:solidFill>
                  <a:srgbClr val="002060"/>
                </a:solidFill>
              </a:rPr>
              <a:t>Our financial future</a:t>
            </a:r>
          </a:p>
        </p:txBody>
      </p:sp>
      <p:sp>
        <p:nvSpPr>
          <p:cNvPr id="3" name="TextBox 2">
            <a:extLst>
              <a:ext uri="{FF2B5EF4-FFF2-40B4-BE49-F238E27FC236}">
                <a16:creationId xmlns:a16="http://schemas.microsoft.com/office/drawing/2014/main" id="{8FEC0564-6ACC-F101-3BBE-3F8C84DF61E5}"/>
              </a:ext>
            </a:extLst>
          </p:cNvPr>
          <p:cNvSpPr txBox="1"/>
          <p:nvPr/>
        </p:nvSpPr>
        <p:spPr>
          <a:xfrm>
            <a:off x="185329" y="2004773"/>
            <a:ext cx="11252006" cy="3354765"/>
          </a:xfrm>
          <a:prstGeom prst="rect">
            <a:avLst/>
          </a:prstGeom>
          <a:noFill/>
        </p:spPr>
        <p:txBody>
          <a:bodyPr wrap="square" rtlCol="0">
            <a:spAutoFit/>
          </a:bodyPr>
          <a:lstStyle/>
          <a:p>
            <a:pPr marL="180000" indent="-180000">
              <a:spcAft>
                <a:spcPts val="1200"/>
              </a:spcAft>
              <a:buClr>
                <a:srgbClr val="0070C0"/>
              </a:buClr>
              <a:buFont typeface="Arial" panose="020B0604020202020204" pitchFamily="34" charset="0"/>
              <a:buChar char="•"/>
            </a:pPr>
            <a:r>
              <a:rPr lang="en-GB" dirty="0"/>
              <a:t>Significant </a:t>
            </a:r>
            <a:r>
              <a:rPr lang="en-GB" b="1" dirty="0">
                <a:solidFill>
                  <a:srgbClr val="0070C0"/>
                </a:solidFill>
              </a:rPr>
              <a:t>challenges</a:t>
            </a:r>
            <a:r>
              <a:rPr lang="en-GB" dirty="0"/>
              <a:t> in the wider health economy</a:t>
            </a:r>
            <a:r>
              <a:rPr lang="en-GB" dirty="0">
                <a:solidFill>
                  <a:srgbClr val="FF0000"/>
                </a:solidFill>
              </a:rPr>
              <a:t> </a:t>
            </a:r>
            <a:r>
              <a:rPr lang="en-GB" dirty="0"/>
              <a:t>– continued restoration of activity post COVID, alongside continuing readiness for winter against a backdrop of increases in demand and continued inflationary cost pressures. </a:t>
            </a:r>
          </a:p>
          <a:p>
            <a:pPr marL="180000" indent="-180000">
              <a:spcAft>
                <a:spcPts val="1200"/>
              </a:spcAft>
              <a:buClr>
                <a:srgbClr val="0070C0"/>
              </a:buClr>
              <a:buFont typeface="Arial" panose="020B0604020202020204" pitchFamily="34" charset="0"/>
              <a:buChar char="•"/>
            </a:pPr>
            <a:r>
              <a:rPr lang="en-GB" dirty="0"/>
              <a:t>Remaining </a:t>
            </a:r>
            <a:r>
              <a:rPr lang="en-GB" b="1" dirty="0">
                <a:solidFill>
                  <a:srgbClr val="0070C0"/>
                </a:solidFill>
              </a:rPr>
              <a:t>financially stable</a:t>
            </a:r>
            <a:r>
              <a:rPr lang="en-GB" b="1" dirty="0"/>
              <a:t> </a:t>
            </a:r>
            <a:r>
              <a:rPr lang="en-GB" dirty="0"/>
              <a:t>with the Trust reporting an on plan position to August 2023 in accordance with national guidance</a:t>
            </a:r>
          </a:p>
          <a:p>
            <a:pPr marL="180000" indent="-180000">
              <a:spcAft>
                <a:spcPts val="1200"/>
              </a:spcAft>
              <a:buClr>
                <a:srgbClr val="0070C0"/>
              </a:buClr>
              <a:buFont typeface="Arial" panose="020B0604020202020204" pitchFamily="34" charset="0"/>
              <a:buChar char="•"/>
            </a:pPr>
            <a:r>
              <a:rPr lang="en-GB" dirty="0"/>
              <a:t>Uncertainty regarding the </a:t>
            </a:r>
            <a:r>
              <a:rPr lang="en-GB" b="1" dirty="0">
                <a:solidFill>
                  <a:srgbClr val="0070C0"/>
                </a:solidFill>
              </a:rPr>
              <a:t>financial</a:t>
            </a:r>
            <a:r>
              <a:rPr lang="en-GB" b="1" dirty="0"/>
              <a:t> </a:t>
            </a:r>
            <a:r>
              <a:rPr lang="en-GB" b="1" dirty="0">
                <a:solidFill>
                  <a:srgbClr val="0070C0"/>
                </a:solidFill>
              </a:rPr>
              <a:t>allocations</a:t>
            </a:r>
            <a:r>
              <a:rPr lang="en-GB" b="1" dirty="0"/>
              <a:t> </a:t>
            </a:r>
            <a:r>
              <a:rPr lang="en-GB" dirty="0"/>
              <a:t>for </a:t>
            </a:r>
            <a:r>
              <a:rPr lang="en-GB" b="1" dirty="0">
                <a:solidFill>
                  <a:srgbClr val="0070C0"/>
                </a:solidFill>
              </a:rPr>
              <a:t>2024/25</a:t>
            </a:r>
          </a:p>
          <a:p>
            <a:pPr marL="180000" indent="-180000">
              <a:spcAft>
                <a:spcPts val="1200"/>
              </a:spcAft>
              <a:buClr>
                <a:srgbClr val="0070C0"/>
              </a:buClr>
              <a:buFont typeface="Arial" panose="020B0604020202020204" pitchFamily="34" charset="0"/>
              <a:buChar char="•"/>
            </a:pPr>
            <a:r>
              <a:rPr lang="en-GB" dirty="0"/>
              <a:t>Ability to </a:t>
            </a:r>
            <a:r>
              <a:rPr lang="en-GB" b="1" dirty="0">
                <a:solidFill>
                  <a:srgbClr val="0070C0"/>
                </a:solidFill>
              </a:rPr>
              <a:t>recruit </a:t>
            </a:r>
          </a:p>
          <a:p>
            <a:pPr marL="180000" indent="-180000">
              <a:spcAft>
                <a:spcPts val="1200"/>
              </a:spcAft>
              <a:buClr>
                <a:srgbClr val="0070C0"/>
              </a:buClr>
              <a:buFont typeface="Arial" panose="020B0604020202020204" pitchFamily="34" charset="0"/>
              <a:buChar char="•"/>
            </a:pPr>
            <a:r>
              <a:rPr lang="en-GB" dirty="0"/>
              <a:t>Identifying </a:t>
            </a:r>
            <a:r>
              <a:rPr lang="en-GB" b="1" dirty="0">
                <a:solidFill>
                  <a:srgbClr val="0070C0"/>
                </a:solidFill>
              </a:rPr>
              <a:t>recurrent efficiencies</a:t>
            </a:r>
          </a:p>
          <a:p>
            <a:pPr marL="180000" indent="-180000">
              <a:spcAft>
                <a:spcPts val="1200"/>
              </a:spcAft>
              <a:buClr>
                <a:srgbClr val="0070C0"/>
              </a:buClr>
              <a:buFont typeface="Arial" panose="020B0604020202020204" pitchFamily="34" charset="0"/>
              <a:buChar char="•"/>
            </a:pPr>
            <a:r>
              <a:rPr lang="en-GB" dirty="0"/>
              <a:t>Continued investment in the capital programme to develop our </a:t>
            </a:r>
            <a:r>
              <a:rPr lang="en-GB" b="1" dirty="0">
                <a:solidFill>
                  <a:srgbClr val="0070C0"/>
                </a:solidFill>
              </a:rPr>
              <a:t>internal infrastructure </a:t>
            </a:r>
            <a:r>
              <a:rPr lang="en-GB" dirty="0"/>
              <a:t>and support the </a:t>
            </a:r>
            <a:r>
              <a:rPr lang="en-GB" b="1" dirty="0">
                <a:solidFill>
                  <a:srgbClr val="0070C0"/>
                </a:solidFill>
              </a:rPr>
              <a:t>Urgent and Emergency Care new build</a:t>
            </a:r>
            <a:r>
              <a:rPr lang="en-GB" dirty="0"/>
              <a:t> at </a:t>
            </a:r>
            <a:r>
              <a:rPr lang="en-GB" b="1" dirty="0">
                <a:solidFill>
                  <a:srgbClr val="0070C0"/>
                </a:solidFill>
              </a:rPr>
              <a:t>Arrowe Park </a:t>
            </a:r>
            <a:r>
              <a:rPr lang="en-GB" dirty="0"/>
              <a:t>due to complete in 2025</a:t>
            </a:r>
          </a:p>
        </p:txBody>
      </p:sp>
      <p:sp>
        <p:nvSpPr>
          <p:cNvPr id="4" name="TextBox 3">
            <a:extLst>
              <a:ext uri="{FF2B5EF4-FFF2-40B4-BE49-F238E27FC236}">
                <a16:creationId xmlns:a16="http://schemas.microsoft.com/office/drawing/2014/main" id="{638DC9F2-9CC0-B7F6-1EEE-BB425EBDF9A8}"/>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14873742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7E0D0-643E-DAB0-A43A-54168A1D4051}"/>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
        <p:nvSpPr>
          <p:cNvPr id="6" name="Content Placeholder 4">
            <a:extLst>
              <a:ext uri="{FF2B5EF4-FFF2-40B4-BE49-F238E27FC236}">
                <a16:creationId xmlns:a16="http://schemas.microsoft.com/office/drawing/2014/main" id="{76BC8D66-1BFF-3ADD-9A62-A7469955DFDA}"/>
              </a:ext>
            </a:extLst>
          </p:cNvPr>
          <p:cNvSpPr txBox="1">
            <a:spLocks/>
          </p:cNvSpPr>
          <p:nvPr/>
        </p:nvSpPr>
        <p:spPr>
          <a:xfrm>
            <a:off x="457200" y="2132261"/>
            <a:ext cx="6347048" cy="30249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4000" b="1" dirty="0">
                <a:solidFill>
                  <a:srgbClr val="002060"/>
                </a:solidFill>
              </a:rPr>
              <a:t>Quality Account</a:t>
            </a:r>
          </a:p>
          <a:p>
            <a:pPr marL="0" indent="0">
              <a:buNone/>
            </a:pPr>
            <a:endParaRPr lang="en-GB" sz="4000" b="1" dirty="0">
              <a:solidFill>
                <a:prstClr val="black"/>
              </a:solidFill>
            </a:endParaRPr>
          </a:p>
          <a:p>
            <a:pPr marL="0" indent="0">
              <a:spcBef>
                <a:spcPts val="2400"/>
              </a:spcBef>
              <a:buNone/>
            </a:pPr>
            <a:r>
              <a:rPr lang="en-GB" sz="2800" b="1" dirty="0">
                <a:solidFill>
                  <a:srgbClr val="0070C0"/>
                </a:solidFill>
              </a:rPr>
              <a:t>Paula Simpson</a:t>
            </a:r>
            <a:br>
              <a:rPr lang="en-GB" sz="4000" b="1" dirty="0">
                <a:solidFill>
                  <a:srgbClr val="1F497D"/>
                </a:solidFill>
              </a:rPr>
            </a:br>
            <a:r>
              <a:rPr lang="en-GB" sz="1800" dirty="0">
                <a:solidFill>
                  <a:prstClr val="black"/>
                </a:solidFill>
              </a:rPr>
              <a:t>Chief Nurse and Director of</a:t>
            </a:r>
            <a:br>
              <a:rPr lang="en-GB" sz="1800" dirty="0">
                <a:solidFill>
                  <a:prstClr val="black"/>
                </a:solidFill>
              </a:rPr>
            </a:br>
            <a:r>
              <a:rPr lang="en-GB" sz="1800" dirty="0">
                <a:solidFill>
                  <a:prstClr val="black"/>
                </a:solidFill>
              </a:rPr>
              <a:t>Infection Prevention and Control</a:t>
            </a:r>
            <a:endParaRPr lang="en-GB" sz="1800" dirty="0">
              <a:solidFill>
                <a:prstClr val="black"/>
              </a:solidFill>
              <a:uFill>
                <a:solidFill/>
              </a:uFill>
              <a:ea typeface="Arial"/>
              <a:cs typeface="Arial"/>
              <a:sym typeface="Arial"/>
            </a:endParaRPr>
          </a:p>
          <a:p>
            <a:pPr marL="0" indent="0">
              <a:buNone/>
            </a:pPr>
            <a:endParaRPr lang="en-GB" sz="4000" b="1" dirty="0">
              <a:solidFill>
                <a:prstClr val="black"/>
              </a:solidFill>
            </a:endParaRPr>
          </a:p>
        </p:txBody>
      </p:sp>
      <p:pic>
        <p:nvPicPr>
          <p:cNvPr id="7" name="Picture 6">
            <a:extLst>
              <a:ext uri="{FF2B5EF4-FFF2-40B4-BE49-F238E27FC236}">
                <a16:creationId xmlns:a16="http://schemas.microsoft.com/office/drawing/2014/main" id="{E33ED423-4EA6-7177-EE4C-62D85355E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3753" y="1700808"/>
            <a:ext cx="5788512" cy="3859008"/>
          </a:xfrm>
          <a:prstGeom prst="rect">
            <a:avLst/>
          </a:prstGeom>
        </p:spPr>
      </p:pic>
    </p:spTree>
    <p:extLst>
      <p:ext uri="{BB962C8B-B14F-4D97-AF65-F5344CB8AC3E}">
        <p14:creationId xmlns:p14="http://schemas.microsoft.com/office/powerpoint/2010/main" val="443684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4F941C-C924-E9F0-CEE6-8625F6D0BCF0}"/>
              </a:ext>
            </a:extLst>
          </p:cNvPr>
          <p:cNvSpPr txBox="1"/>
          <p:nvPr/>
        </p:nvSpPr>
        <p:spPr>
          <a:xfrm>
            <a:off x="190585" y="1335512"/>
            <a:ext cx="8640960" cy="646331"/>
          </a:xfrm>
          <a:prstGeom prst="rect">
            <a:avLst/>
          </a:prstGeom>
          <a:noFill/>
        </p:spPr>
        <p:txBody>
          <a:bodyPr wrap="square" rtlCol="0">
            <a:spAutoFit/>
          </a:bodyPr>
          <a:lstStyle/>
          <a:p>
            <a:r>
              <a:rPr lang="en-GB" sz="3600" b="1" dirty="0">
                <a:solidFill>
                  <a:srgbClr val="002060"/>
                </a:solidFill>
              </a:rPr>
              <a:t>Quality Account</a:t>
            </a:r>
          </a:p>
        </p:txBody>
      </p:sp>
      <p:sp>
        <p:nvSpPr>
          <p:cNvPr id="3" name="TextBox 2">
            <a:extLst>
              <a:ext uri="{FF2B5EF4-FFF2-40B4-BE49-F238E27FC236}">
                <a16:creationId xmlns:a16="http://schemas.microsoft.com/office/drawing/2014/main" id="{2690618A-6551-9C25-0ECB-1CF8156F5D03}"/>
              </a:ext>
            </a:extLst>
          </p:cNvPr>
          <p:cNvSpPr txBox="1"/>
          <p:nvPr/>
        </p:nvSpPr>
        <p:spPr>
          <a:xfrm>
            <a:off x="190585" y="2055592"/>
            <a:ext cx="11649318" cy="2862322"/>
          </a:xfrm>
          <a:prstGeom prst="rect">
            <a:avLst/>
          </a:prstGeom>
          <a:noFill/>
        </p:spPr>
        <p:txBody>
          <a:bodyPr wrap="square" rtlCol="0">
            <a:spAutoFit/>
          </a:bodyPr>
          <a:lstStyle/>
          <a:p>
            <a:pPr marL="180000" indent="-180000">
              <a:buClr>
                <a:srgbClr val="0070C0"/>
              </a:buClr>
              <a:buFont typeface="Arial" pitchFamily="34" charset="0"/>
              <a:buChar char="•"/>
            </a:pPr>
            <a:r>
              <a:rPr lang="en-GB" sz="2000" dirty="0"/>
              <a:t>Quality Reports are annual reports that </a:t>
            </a:r>
            <a:r>
              <a:rPr lang="en-GB" sz="2000" b="1" dirty="0">
                <a:solidFill>
                  <a:srgbClr val="0070C0"/>
                </a:solidFill>
              </a:rPr>
              <a:t>all providers </a:t>
            </a:r>
            <a:r>
              <a:rPr lang="en-GB" sz="2000" dirty="0"/>
              <a:t>of NHS services in England have a statutory </a:t>
            </a:r>
            <a:br>
              <a:rPr lang="en-GB" sz="2000" dirty="0"/>
            </a:br>
            <a:r>
              <a:rPr lang="en-GB" sz="2000" dirty="0"/>
              <a:t>duty to produce </a:t>
            </a:r>
          </a:p>
          <a:p>
            <a:pPr>
              <a:buClr>
                <a:srgbClr val="0070C0"/>
              </a:buClr>
            </a:pPr>
            <a:endParaRPr lang="en-GB" sz="2000" dirty="0"/>
          </a:p>
          <a:p>
            <a:pPr marL="180000" indent="-180000">
              <a:buClr>
                <a:srgbClr val="0070C0"/>
              </a:buClr>
              <a:buFont typeface="Arial" pitchFamily="34" charset="0"/>
              <a:buChar char="•"/>
            </a:pPr>
            <a:r>
              <a:rPr lang="en-GB" sz="2000" dirty="0"/>
              <a:t>NHS Foundation Trusts are </a:t>
            </a:r>
            <a:r>
              <a:rPr lang="en-GB" sz="2000" b="1" dirty="0">
                <a:solidFill>
                  <a:srgbClr val="0070C0"/>
                </a:solidFill>
              </a:rPr>
              <a:t>not required </a:t>
            </a:r>
            <a:r>
              <a:rPr lang="en-GB" sz="2000" dirty="0"/>
              <a:t>to include a quality report in their annual report for 2022/23</a:t>
            </a:r>
          </a:p>
          <a:p>
            <a:pPr>
              <a:buClr>
                <a:srgbClr val="0070C0"/>
              </a:buClr>
            </a:pPr>
            <a:endParaRPr lang="en-GB" sz="2000" dirty="0"/>
          </a:p>
          <a:p>
            <a:pPr marL="180000" indent="-180000">
              <a:buClr>
                <a:srgbClr val="0070C0"/>
              </a:buClr>
              <a:buFont typeface="Arial" pitchFamily="34" charset="0"/>
              <a:buChar char="•"/>
            </a:pPr>
            <a:r>
              <a:rPr lang="en-GB" sz="2000" dirty="0"/>
              <a:t>Primary legislation continues to require providers of NHS services to prepare a </a:t>
            </a:r>
            <a:r>
              <a:rPr lang="en-GB" sz="2000" b="1" dirty="0">
                <a:solidFill>
                  <a:srgbClr val="0070C0"/>
                </a:solidFill>
              </a:rPr>
              <a:t>Quality Account</a:t>
            </a:r>
          </a:p>
          <a:p>
            <a:pPr>
              <a:buClr>
                <a:srgbClr val="0070C0"/>
              </a:buClr>
            </a:pPr>
            <a:endParaRPr lang="en-GB" sz="2000" dirty="0"/>
          </a:p>
          <a:p>
            <a:pPr marL="180000" indent="-180000">
              <a:buClr>
                <a:srgbClr val="0070C0"/>
              </a:buClr>
              <a:buFont typeface="Arial" pitchFamily="34" charset="0"/>
              <a:buChar char="•"/>
            </a:pPr>
            <a:r>
              <a:rPr lang="en-US" sz="2000" dirty="0">
                <a:ea typeface="SimSun" panose="02010600030101010101" pitchFamily="2" charset="-122"/>
                <a:cs typeface="Times New Roman" panose="02020603050405020304" pitchFamily="18" charset="0"/>
              </a:rPr>
              <a:t>It was</a:t>
            </a:r>
            <a:r>
              <a:rPr lang="en-US" sz="2000" dirty="0">
                <a:effectLst/>
                <a:ea typeface="SimSun" panose="02010600030101010101" pitchFamily="2" charset="-122"/>
                <a:cs typeface="Times New Roman" panose="02020603050405020304" pitchFamily="18" charset="0"/>
              </a:rPr>
              <a:t> NOT a requirement to obtain external stakeholder reports this year, however, we have invited </a:t>
            </a:r>
            <a:br>
              <a:rPr lang="en-US" sz="2000" dirty="0">
                <a:effectLst/>
                <a:ea typeface="SimSun" panose="02010600030101010101" pitchFamily="2" charset="-122"/>
                <a:cs typeface="Times New Roman" panose="02020603050405020304" pitchFamily="18" charset="0"/>
              </a:rPr>
            </a:br>
            <a:r>
              <a:rPr lang="en-US" sz="2000" dirty="0">
                <a:effectLst/>
                <a:ea typeface="SimSun" panose="02010600030101010101" pitchFamily="2" charset="-122"/>
                <a:cs typeface="Times New Roman" panose="02020603050405020304" pitchFamily="18" charset="0"/>
              </a:rPr>
              <a:t>partners to offer feedback on the report</a:t>
            </a:r>
            <a:endParaRPr lang="en-GB" sz="2000" dirty="0"/>
          </a:p>
        </p:txBody>
      </p:sp>
      <p:sp>
        <p:nvSpPr>
          <p:cNvPr id="4" name="TextBox 3">
            <a:extLst>
              <a:ext uri="{FF2B5EF4-FFF2-40B4-BE49-F238E27FC236}">
                <a16:creationId xmlns:a16="http://schemas.microsoft.com/office/drawing/2014/main" id="{B3A13505-3011-BE3C-C74B-DD18E4619003}"/>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28729416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diagram of a circular diagram&#10;&#10;Description automatically generated with medium confidence">
            <a:extLst>
              <a:ext uri="{FF2B5EF4-FFF2-40B4-BE49-F238E27FC236}">
                <a16:creationId xmlns:a16="http://schemas.microsoft.com/office/drawing/2014/main" id="{9EC6EB0E-6B89-0A47-3980-5145C8EA8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4018" y="1556792"/>
            <a:ext cx="4506285" cy="4534907"/>
          </a:xfrm>
          <a:prstGeom prst="rect">
            <a:avLst/>
          </a:prstGeom>
        </p:spPr>
      </p:pic>
      <p:pic>
        <p:nvPicPr>
          <p:cNvPr id="3" name="Picture 2" descr="A green rectangular sign with white text&#10;&#10;Description automatically generated">
            <a:extLst>
              <a:ext uri="{FF2B5EF4-FFF2-40B4-BE49-F238E27FC236}">
                <a16:creationId xmlns:a16="http://schemas.microsoft.com/office/drawing/2014/main" id="{B81BAAFF-3E88-CDDD-C0B4-2D0EB71A4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3" y="1988840"/>
            <a:ext cx="3888432" cy="756998"/>
          </a:xfrm>
          <a:prstGeom prst="rect">
            <a:avLst/>
          </a:prstGeom>
        </p:spPr>
      </p:pic>
      <p:pic>
        <p:nvPicPr>
          <p:cNvPr id="4" name="Picture 3" descr="A blue rectangle with white text&#10;&#10;Description automatically generated">
            <a:extLst>
              <a:ext uri="{FF2B5EF4-FFF2-40B4-BE49-F238E27FC236}">
                <a16:creationId xmlns:a16="http://schemas.microsoft.com/office/drawing/2014/main" id="{9A5E3255-2319-5567-9C8D-0E38A73B77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3" y="2758367"/>
            <a:ext cx="3888432" cy="756998"/>
          </a:xfrm>
          <a:prstGeom prst="rect">
            <a:avLst/>
          </a:prstGeom>
        </p:spPr>
      </p:pic>
      <p:pic>
        <p:nvPicPr>
          <p:cNvPr id="5" name="Picture 4" descr="A orange rectangle with white text&#10;&#10;Description automatically generated">
            <a:extLst>
              <a:ext uri="{FF2B5EF4-FFF2-40B4-BE49-F238E27FC236}">
                <a16:creationId xmlns:a16="http://schemas.microsoft.com/office/drawing/2014/main" id="{99368AE9-30E5-081B-2D42-F61EEBD5BE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53" y="3537926"/>
            <a:ext cx="3888432" cy="756998"/>
          </a:xfrm>
          <a:prstGeom prst="rect">
            <a:avLst/>
          </a:prstGeom>
        </p:spPr>
      </p:pic>
      <p:pic>
        <p:nvPicPr>
          <p:cNvPr id="6" name="Picture 5" descr="A person wearing a headscarf and a scarf&#10;&#10;Description automatically generated">
            <a:extLst>
              <a:ext uri="{FF2B5EF4-FFF2-40B4-BE49-F238E27FC236}">
                <a16:creationId xmlns:a16="http://schemas.microsoft.com/office/drawing/2014/main" id="{41D50D6E-4D78-AA41-A5E8-27536080F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5800" y="1647362"/>
            <a:ext cx="3096344" cy="5210638"/>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7842BB4A-67FE-F85D-E6AF-D59308293C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601" y="4437112"/>
            <a:ext cx="3530167" cy="963153"/>
          </a:xfrm>
          <a:prstGeom prst="rect">
            <a:avLst/>
          </a:prstGeom>
        </p:spPr>
      </p:pic>
      <p:sp>
        <p:nvSpPr>
          <p:cNvPr id="8" name="Title 1">
            <a:extLst>
              <a:ext uri="{FF2B5EF4-FFF2-40B4-BE49-F238E27FC236}">
                <a16:creationId xmlns:a16="http://schemas.microsoft.com/office/drawing/2014/main" id="{6620A996-6948-F7B6-7D57-98B5434E9B06}"/>
              </a:ext>
            </a:extLst>
          </p:cNvPr>
          <p:cNvSpPr txBox="1">
            <a:spLocks/>
          </p:cNvSpPr>
          <p:nvPr/>
        </p:nvSpPr>
        <p:spPr>
          <a:xfrm>
            <a:off x="191344" y="1268760"/>
            <a:ext cx="8229600"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rgbClr val="002060"/>
                </a:solidFill>
                <a:effectLst/>
                <a:latin typeface="Calibri" panose="020F0502020204030204" pitchFamily="34" charset="0"/>
                <a:ea typeface="Calibri" panose="020F0502020204030204" pitchFamily="34" charset="0"/>
              </a:rPr>
              <a:t>Culture of high quality sustainable care</a:t>
            </a:r>
            <a:endParaRPr lang="en-GB" sz="3600" b="1" dirty="0">
              <a:solidFill>
                <a:srgbClr val="002060"/>
              </a:solidFill>
              <a:latin typeface="Calibri" panose="020F0502020204030204" pitchFamily="34" charset="0"/>
            </a:endParaRPr>
          </a:p>
        </p:txBody>
      </p:sp>
      <p:sp>
        <p:nvSpPr>
          <p:cNvPr id="9" name="TextBox 8">
            <a:extLst>
              <a:ext uri="{FF2B5EF4-FFF2-40B4-BE49-F238E27FC236}">
                <a16:creationId xmlns:a16="http://schemas.microsoft.com/office/drawing/2014/main" id="{6B045C3A-439E-8C43-C220-B7E4E8D00F26}"/>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26724456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EF9C-18D4-193C-E1E4-6F413F1D593D}"/>
              </a:ext>
            </a:extLst>
          </p:cNvPr>
          <p:cNvSpPr txBox="1">
            <a:spLocks/>
          </p:cNvSpPr>
          <p:nvPr/>
        </p:nvSpPr>
        <p:spPr>
          <a:xfrm>
            <a:off x="183931" y="1342332"/>
            <a:ext cx="8229600"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rgbClr val="002060"/>
                </a:solidFill>
                <a:latin typeface="Calibri" panose="020F0502020204030204" pitchFamily="34" charset="0"/>
              </a:rPr>
              <a:t>Safe care and treatment every time</a:t>
            </a:r>
          </a:p>
        </p:txBody>
      </p:sp>
      <p:sp>
        <p:nvSpPr>
          <p:cNvPr id="3" name="TextBox 2">
            <a:extLst>
              <a:ext uri="{FF2B5EF4-FFF2-40B4-BE49-F238E27FC236}">
                <a16:creationId xmlns:a16="http://schemas.microsoft.com/office/drawing/2014/main" id="{BD519D63-1103-DE79-1FB9-DACAA7A7ABE3}"/>
              </a:ext>
            </a:extLst>
          </p:cNvPr>
          <p:cNvSpPr txBox="1"/>
          <p:nvPr/>
        </p:nvSpPr>
        <p:spPr>
          <a:xfrm>
            <a:off x="195617" y="2029524"/>
            <a:ext cx="10908340" cy="3354765"/>
          </a:xfrm>
          <a:prstGeom prst="rect">
            <a:avLst/>
          </a:prstGeom>
          <a:noFill/>
        </p:spPr>
        <p:txBody>
          <a:bodyPr wrap="square" rtlCol="0">
            <a:spAutoFit/>
          </a:bodyPr>
          <a:lstStyle/>
          <a:p>
            <a:pPr marL="180000" indent="-180000">
              <a:spcAft>
                <a:spcPts val="900"/>
              </a:spcAft>
              <a:buClr>
                <a:srgbClr val="0070C0"/>
              </a:buClr>
              <a:buFont typeface="Arial" panose="020B0604020202020204" pitchFamily="34" charset="0"/>
              <a:buChar char="•"/>
            </a:pPr>
            <a:r>
              <a:rPr lang="en-GB" dirty="0"/>
              <a:t>Implementation of </a:t>
            </a:r>
            <a:r>
              <a:rPr lang="en-GB" b="1" dirty="0">
                <a:solidFill>
                  <a:srgbClr val="0070C0"/>
                </a:solidFill>
              </a:rPr>
              <a:t>Patient safety incident response framework </a:t>
            </a:r>
          </a:p>
          <a:p>
            <a:pPr marL="742950" lvl="1" indent="-285750">
              <a:spcAft>
                <a:spcPts val="900"/>
              </a:spcAft>
              <a:buClr>
                <a:srgbClr val="00B050"/>
              </a:buClr>
              <a:buFont typeface="Wingdings" panose="05000000000000000000" pitchFamily="2" charset="2"/>
              <a:buChar char="ü"/>
            </a:pPr>
            <a:r>
              <a:rPr lang="en-GB" dirty="0"/>
              <a:t>Employed 2 Patient Safety Partners</a:t>
            </a:r>
          </a:p>
          <a:p>
            <a:pPr marL="741600" lvl="1" indent="-342900">
              <a:spcAft>
                <a:spcPts val="600"/>
              </a:spcAft>
              <a:buClr>
                <a:srgbClr val="00B050"/>
              </a:buClr>
              <a:buFont typeface="Wingdings" panose="05000000000000000000" pitchFamily="2" charset="2"/>
              <a:buChar char="ü"/>
            </a:pPr>
            <a:r>
              <a:rPr lang="en-GB" dirty="0"/>
              <a:t>Introduced national patient safety curriculum – trained 73% of staff </a:t>
            </a:r>
            <a:endParaRPr lang="en-GB" b="1" dirty="0">
              <a:solidFill>
                <a:srgbClr val="0070C0"/>
              </a:solidFill>
            </a:endParaRPr>
          </a:p>
          <a:p>
            <a:pPr marL="180000" indent="-180000">
              <a:spcAft>
                <a:spcPts val="900"/>
              </a:spcAft>
              <a:buClr>
                <a:srgbClr val="0070C0"/>
              </a:buClr>
              <a:buFont typeface="Arial" panose="020B0604020202020204" pitchFamily="34" charset="0"/>
              <a:buChar char="•"/>
            </a:pPr>
            <a:r>
              <a:rPr lang="en-US" b="1" dirty="0">
                <a:solidFill>
                  <a:srgbClr val="0070C0"/>
                </a:solidFill>
              </a:rPr>
              <a:t>Psychological safety </a:t>
            </a:r>
            <a:r>
              <a:rPr lang="en-US" dirty="0"/>
              <a:t>of staff </a:t>
            </a:r>
          </a:p>
          <a:p>
            <a:pPr marL="800100" lvl="1" indent="-342900">
              <a:spcAft>
                <a:spcPts val="600"/>
              </a:spcAft>
              <a:buClr>
                <a:srgbClr val="00B050"/>
              </a:buClr>
              <a:buFont typeface="Wingdings" panose="05000000000000000000" pitchFamily="2" charset="2"/>
              <a:buChar char="ü"/>
            </a:pPr>
            <a:r>
              <a:rPr lang="en-US" dirty="0"/>
              <a:t>System wide Schwartz rounds</a:t>
            </a:r>
          </a:p>
          <a:p>
            <a:pPr marL="800100" lvl="1" indent="-342900">
              <a:spcAft>
                <a:spcPts val="600"/>
              </a:spcAft>
              <a:buClr>
                <a:srgbClr val="00B050"/>
              </a:buClr>
              <a:buFont typeface="Wingdings" panose="05000000000000000000" pitchFamily="2" charset="2"/>
              <a:buChar char="ü"/>
            </a:pPr>
            <a:r>
              <a:rPr lang="en-GB" dirty="0"/>
              <a:t>125 Freedom to speak up champions</a:t>
            </a:r>
            <a:endParaRPr lang="en-GB" b="1" dirty="0">
              <a:solidFill>
                <a:srgbClr val="0070C0"/>
              </a:solidFill>
            </a:endParaRPr>
          </a:p>
          <a:p>
            <a:pPr marL="180000" indent="-180000">
              <a:spcAft>
                <a:spcPts val="900"/>
              </a:spcAft>
              <a:buClr>
                <a:srgbClr val="0070C0"/>
              </a:buClr>
              <a:buFont typeface="Arial" panose="020B0604020202020204" pitchFamily="34" charset="0"/>
              <a:buChar char="•"/>
            </a:pPr>
            <a:r>
              <a:rPr lang="en-GB" dirty="0"/>
              <a:t>Continued </a:t>
            </a:r>
            <a:r>
              <a:rPr lang="en-GB" b="1" dirty="0">
                <a:solidFill>
                  <a:srgbClr val="0070C0"/>
                </a:solidFill>
              </a:rPr>
              <a:t>focus of learning from incidents</a:t>
            </a:r>
          </a:p>
          <a:p>
            <a:pPr marL="800100" lvl="1" indent="-342900">
              <a:spcAft>
                <a:spcPts val="600"/>
              </a:spcAft>
              <a:buClr>
                <a:srgbClr val="00B050"/>
              </a:buClr>
              <a:buFont typeface="Wingdings" panose="05000000000000000000" pitchFamily="2" charset="2"/>
              <a:buChar char="ü"/>
            </a:pPr>
            <a:r>
              <a:rPr lang="en-GB" dirty="0"/>
              <a:t>System wide reviews and shared learning</a:t>
            </a:r>
          </a:p>
          <a:p>
            <a:pPr marL="800100" lvl="1" indent="-342900">
              <a:spcAft>
                <a:spcPts val="600"/>
              </a:spcAft>
              <a:buClr>
                <a:srgbClr val="00B050"/>
              </a:buClr>
              <a:buFont typeface="Wingdings" panose="05000000000000000000" pitchFamily="2" charset="2"/>
              <a:buChar char="ü"/>
            </a:pPr>
            <a:r>
              <a:rPr lang="en-GB" dirty="0"/>
              <a:t>Zero never events</a:t>
            </a:r>
            <a:r>
              <a:rPr lang="en-US" dirty="0"/>
              <a:t>	</a:t>
            </a:r>
            <a:endParaRPr lang="en-GB" dirty="0"/>
          </a:p>
        </p:txBody>
      </p:sp>
      <p:sp>
        <p:nvSpPr>
          <p:cNvPr id="4" name="TextBox 3">
            <a:extLst>
              <a:ext uri="{FF2B5EF4-FFF2-40B4-BE49-F238E27FC236}">
                <a16:creationId xmlns:a16="http://schemas.microsoft.com/office/drawing/2014/main" id="{D60C1C29-A829-ED9A-9A5B-7519091605AA}"/>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3864986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EE2D-14B4-4F2C-E547-A82EC0E1FB6F}"/>
              </a:ext>
            </a:extLst>
          </p:cNvPr>
          <p:cNvSpPr txBox="1">
            <a:spLocks/>
          </p:cNvSpPr>
          <p:nvPr/>
        </p:nvSpPr>
        <p:spPr>
          <a:xfrm>
            <a:off x="191344" y="1268760"/>
            <a:ext cx="10873208"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rgbClr val="002060"/>
                </a:solidFill>
                <a:latin typeface="Calibri" panose="020F0502020204030204" pitchFamily="34" charset="0"/>
              </a:rPr>
              <a:t>Learning, continuous improvement and innovation</a:t>
            </a:r>
          </a:p>
        </p:txBody>
      </p:sp>
      <p:pic>
        <p:nvPicPr>
          <p:cNvPr id="3" name="Picture 2" descr="A group of colorful circles with white text&#10;&#10;Description automatically generated">
            <a:extLst>
              <a:ext uri="{FF2B5EF4-FFF2-40B4-BE49-F238E27FC236}">
                <a16:creationId xmlns:a16="http://schemas.microsoft.com/office/drawing/2014/main" id="{46ED370E-F9F8-0012-1C83-9CE4581AA4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107" y="2348354"/>
            <a:ext cx="4679612" cy="2632282"/>
          </a:xfrm>
          <a:prstGeom prst="rect">
            <a:avLst/>
          </a:prstGeom>
          <a:effectLst>
            <a:outerShdw blurRad="50800" dist="38100" dir="2700000" algn="tl" rotWithShape="0">
              <a:prstClr val="black">
                <a:alpha val="40000"/>
              </a:prstClr>
            </a:outerShdw>
          </a:effectLst>
        </p:spPr>
      </p:pic>
      <p:pic>
        <p:nvPicPr>
          <p:cNvPr id="4" name="Picture 3" descr="A close up of a logo&#10;&#10;Description automatically generated">
            <a:extLst>
              <a:ext uri="{FF2B5EF4-FFF2-40B4-BE49-F238E27FC236}">
                <a16:creationId xmlns:a16="http://schemas.microsoft.com/office/drawing/2014/main" id="{BBA04015-59E2-4A9E-37E6-A5FF69F54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820" y="5462756"/>
            <a:ext cx="3067804" cy="784307"/>
          </a:xfrm>
          <a:prstGeom prst="rect">
            <a:avLst/>
          </a:prstGeom>
        </p:spPr>
      </p:pic>
      <p:pic>
        <p:nvPicPr>
          <p:cNvPr id="5" name="Picture 4" descr="A close-up of a sign&#10;&#10;Description automatically generated">
            <a:extLst>
              <a:ext uri="{FF2B5EF4-FFF2-40B4-BE49-F238E27FC236}">
                <a16:creationId xmlns:a16="http://schemas.microsoft.com/office/drawing/2014/main" id="{5F516334-5A84-70AB-F378-6D8E48E03E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4919" y="2048949"/>
            <a:ext cx="2709452" cy="1524067"/>
          </a:xfrm>
          <a:prstGeom prst="rect">
            <a:avLst/>
          </a:prstGeom>
        </p:spPr>
      </p:pic>
      <p:pic>
        <p:nvPicPr>
          <p:cNvPr id="6" name="Picture 5" descr="A black background with blue and green text&#10;&#10;Description automatically generated">
            <a:extLst>
              <a:ext uri="{FF2B5EF4-FFF2-40B4-BE49-F238E27FC236}">
                <a16:creationId xmlns:a16="http://schemas.microsoft.com/office/drawing/2014/main" id="{B5CC2588-9D41-247F-3B9E-1BDDD8F88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2247" y="3977175"/>
            <a:ext cx="3070377" cy="1084099"/>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4F57486A-5B7A-69AF-16EE-19AED61406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4051" y="3861048"/>
            <a:ext cx="3000181" cy="1766805"/>
          </a:xfrm>
          <a:prstGeom prst="rect">
            <a:avLst/>
          </a:prstGeom>
        </p:spPr>
      </p:pic>
      <p:pic>
        <p:nvPicPr>
          <p:cNvPr id="8" name="Picture 7" descr="A group of people standing together&#10;&#10;Description automatically generated">
            <a:extLst>
              <a:ext uri="{FF2B5EF4-FFF2-40B4-BE49-F238E27FC236}">
                <a16:creationId xmlns:a16="http://schemas.microsoft.com/office/drawing/2014/main" id="{3247720E-5164-3A13-7492-5055D9B46F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9233" y="2444486"/>
            <a:ext cx="3125898" cy="1389766"/>
          </a:xfrm>
          <a:prstGeom prst="rect">
            <a:avLst/>
          </a:prstGeom>
        </p:spPr>
      </p:pic>
      <p:sp>
        <p:nvSpPr>
          <p:cNvPr id="9" name="TextBox 8">
            <a:extLst>
              <a:ext uri="{FF2B5EF4-FFF2-40B4-BE49-F238E27FC236}">
                <a16:creationId xmlns:a16="http://schemas.microsoft.com/office/drawing/2014/main" id="{416DEAC0-819E-6F5A-2536-7E4886BE0AD0}"/>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24780483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D3C38-6E49-D20D-3D98-CBD0B2B7041C}"/>
              </a:ext>
            </a:extLst>
          </p:cNvPr>
          <p:cNvSpPr txBox="1">
            <a:spLocks/>
          </p:cNvSpPr>
          <p:nvPr/>
        </p:nvSpPr>
        <p:spPr>
          <a:xfrm>
            <a:off x="151893" y="1352843"/>
            <a:ext cx="8229600"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002060"/>
                </a:solidFill>
                <a:latin typeface="Calibri" panose="020F0502020204030204" pitchFamily="34" charset="0"/>
              </a:rPr>
              <a:t>People and communities leading care </a:t>
            </a:r>
          </a:p>
        </p:txBody>
      </p:sp>
      <p:sp>
        <p:nvSpPr>
          <p:cNvPr id="3" name="TextBox 2">
            <a:extLst>
              <a:ext uri="{FF2B5EF4-FFF2-40B4-BE49-F238E27FC236}">
                <a16:creationId xmlns:a16="http://schemas.microsoft.com/office/drawing/2014/main" id="{076DB3AB-8EF1-A4F8-EFC5-743098751BF1}"/>
              </a:ext>
            </a:extLst>
          </p:cNvPr>
          <p:cNvSpPr txBox="1"/>
          <p:nvPr/>
        </p:nvSpPr>
        <p:spPr>
          <a:xfrm>
            <a:off x="153801" y="2037351"/>
            <a:ext cx="8452318" cy="3277820"/>
          </a:xfrm>
          <a:prstGeom prst="rect">
            <a:avLst/>
          </a:prstGeom>
          <a:noFill/>
        </p:spPr>
        <p:txBody>
          <a:bodyPr wrap="square" rtlCol="0">
            <a:spAutoFit/>
          </a:bodyPr>
          <a:lstStyle/>
          <a:p>
            <a:pPr marL="180000" indent="-180000">
              <a:spcAft>
                <a:spcPts val="900"/>
              </a:spcAft>
              <a:buClr>
                <a:srgbClr val="0070C0"/>
              </a:buClr>
              <a:buFont typeface="Arial" panose="020B0604020202020204" pitchFamily="34" charset="0"/>
              <a:buChar char="•"/>
            </a:pPr>
            <a:r>
              <a:rPr lang="en-GB" b="1" dirty="0">
                <a:solidFill>
                  <a:srgbClr val="0070C0"/>
                </a:solidFill>
                <a:effectLst/>
                <a:ea typeface="Times New Roman" panose="02020603050405020304" pitchFamily="18" charset="0"/>
                <a:cs typeface="Calibri" panose="020F0502020204030204" pitchFamily="34" charset="0"/>
              </a:rPr>
              <a:t>‘Your Voice’ </a:t>
            </a:r>
            <a:r>
              <a:rPr lang="en-GB" dirty="0">
                <a:effectLst/>
                <a:ea typeface="Times New Roman" panose="02020603050405020304" pitchFamily="18" charset="0"/>
                <a:cs typeface="Calibri" panose="020F0502020204030204" pitchFamily="34" charset="0"/>
              </a:rPr>
              <a:t>and</a:t>
            </a:r>
            <a:r>
              <a:rPr lang="en-GB" b="1" dirty="0">
                <a:solidFill>
                  <a:srgbClr val="0070C0"/>
                </a:solidFill>
                <a:effectLst/>
                <a:ea typeface="Times New Roman" panose="02020603050405020304" pitchFamily="18" charset="0"/>
                <a:cs typeface="Calibri" panose="020F0502020204030204" pitchFamily="34" charset="0"/>
              </a:rPr>
              <a:t> ‘INVOLVE (youth)’ </a:t>
            </a:r>
            <a:r>
              <a:rPr lang="en-GB" dirty="0">
                <a:effectLst/>
                <a:ea typeface="Times New Roman" panose="02020603050405020304" pitchFamily="18" charset="0"/>
                <a:cs typeface="Calibri" panose="020F0502020204030204" pitchFamily="34" charset="0"/>
              </a:rPr>
              <a:t>groups</a:t>
            </a:r>
            <a:r>
              <a:rPr lang="en-GB" b="1" dirty="0">
                <a:solidFill>
                  <a:srgbClr val="0070C0"/>
                </a:solidFill>
                <a:effectLst/>
                <a:ea typeface="Times New Roman" panose="02020603050405020304" pitchFamily="18" charset="0"/>
                <a:cs typeface="Calibri" panose="020F0502020204030204" pitchFamily="34" charset="0"/>
              </a:rPr>
              <a:t> </a:t>
            </a:r>
            <a:r>
              <a:rPr lang="en-GB" dirty="0">
                <a:effectLst/>
                <a:ea typeface="Times New Roman" panose="02020603050405020304" pitchFamily="18" charset="0"/>
                <a:cs typeface="Calibri" panose="020F0502020204030204" pitchFamily="34" charset="0"/>
              </a:rPr>
              <a:t>continued to meet</a:t>
            </a:r>
          </a:p>
          <a:p>
            <a:pPr marL="180000" indent="-180000">
              <a:spcAft>
                <a:spcPts val="900"/>
              </a:spcAft>
              <a:buClr>
                <a:srgbClr val="0070C0"/>
              </a:buClr>
              <a:buFont typeface="Arial" panose="020B0604020202020204" pitchFamily="34" charset="0"/>
              <a:buChar char="•"/>
            </a:pPr>
            <a:r>
              <a:rPr lang="en-GB" dirty="0">
                <a:ea typeface="Times New Roman" panose="02020603050405020304" pitchFamily="18" charset="0"/>
                <a:cs typeface="Calibri" panose="020F0502020204030204" pitchFamily="34" charset="0"/>
              </a:rPr>
              <a:t>Successful co-production and service development </a:t>
            </a:r>
          </a:p>
          <a:p>
            <a:pPr marL="742950" lvl="1" indent="-285750">
              <a:spcAft>
                <a:spcPts val="900"/>
              </a:spcAft>
              <a:buClr>
                <a:srgbClr val="00B050"/>
              </a:buClr>
              <a:buFont typeface="Wingdings" panose="05000000000000000000" pitchFamily="2" charset="2"/>
              <a:buChar char="ü"/>
            </a:pPr>
            <a:r>
              <a:rPr lang="en-GB" dirty="0">
                <a:effectLst/>
                <a:ea typeface="Times New Roman" panose="02020603050405020304" pitchFamily="18" charset="0"/>
                <a:cs typeface="Calibri" panose="020F0502020204030204" pitchFamily="34" charset="0"/>
              </a:rPr>
              <a:t>Development of the Palliative Care Patient Information Leaflet </a:t>
            </a:r>
          </a:p>
          <a:p>
            <a:pPr marL="742950" lvl="1" indent="-285750">
              <a:spcAft>
                <a:spcPts val="900"/>
              </a:spcAft>
              <a:buClr>
                <a:srgbClr val="00B050"/>
              </a:buClr>
              <a:buFont typeface="Wingdings" panose="05000000000000000000" pitchFamily="2" charset="2"/>
              <a:buChar char="ü"/>
            </a:pPr>
            <a:r>
              <a:rPr lang="en-GB" dirty="0">
                <a:effectLst/>
                <a:ea typeface="Times New Roman" panose="02020603050405020304" pitchFamily="18" charset="0"/>
                <a:cs typeface="Calibri" panose="020F0502020204030204" pitchFamily="34" charset="0"/>
              </a:rPr>
              <a:t>Development and roll out of the Reasonable Adjustments template and associated resources</a:t>
            </a:r>
          </a:p>
          <a:p>
            <a:pPr marL="742950" lvl="1" indent="-285750">
              <a:spcAft>
                <a:spcPts val="900"/>
              </a:spcAft>
              <a:buClr>
                <a:srgbClr val="00B050"/>
              </a:buClr>
              <a:buFont typeface="Wingdings" panose="05000000000000000000" pitchFamily="2" charset="2"/>
              <a:buChar char="ü"/>
            </a:pPr>
            <a:r>
              <a:rPr lang="en-GB" dirty="0">
                <a:effectLst/>
                <a:ea typeface="Times New Roman" panose="02020603050405020304" pitchFamily="18" charset="0"/>
                <a:cs typeface="Calibri" panose="020F0502020204030204" pitchFamily="34" charset="0"/>
              </a:rPr>
              <a:t>Electronic Patient Record Project</a:t>
            </a:r>
          </a:p>
          <a:p>
            <a:pPr marL="742950" lvl="1" indent="-285750">
              <a:spcAft>
                <a:spcPts val="900"/>
              </a:spcAft>
              <a:buClr>
                <a:srgbClr val="00B050"/>
              </a:buClr>
              <a:buFont typeface="Wingdings" panose="05000000000000000000" pitchFamily="2" charset="2"/>
              <a:buChar char="ü"/>
            </a:pPr>
            <a:r>
              <a:rPr lang="en-GB" dirty="0">
                <a:effectLst/>
                <a:ea typeface="Times New Roman" panose="02020603050405020304" pitchFamily="18" charset="0"/>
                <a:cs typeface="Calibri" panose="020F0502020204030204" pitchFamily="34" charset="0"/>
              </a:rPr>
              <a:t>Infection Prevention &amp; Control Digital portal for communities, patients </a:t>
            </a:r>
            <a:br>
              <a:rPr lang="en-GB" dirty="0">
                <a:effectLst/>
                <a:ea typeface="Times New Roman" panose="02020603050405020304" pitchFamily="18" charset="0"/>
                <a:cs typeface="Calibri" panose="020F0502020204030204" pitchFamily="34" charset="0"/>
              </a:rPr>
            </a:br>
            <a:r>
              <a:rPr lang="en-GB" dirty="0">
                <a:effectLst/>
                <a:ea typeface="Times New Roman" panose="02020603050405020304" pitchFamily="18" charset="0"/>
                <a:cs typeface="Calibri" panose="020F0502020204030204" pitchFamily="34" charset="0"/>
              </a:rPr>
              <a:t>and partners</a:t>
            </a:r>
          </a:p>
          <a:p>
            <a:pPr marL="742950" lvl="1" indent="-285750">
              <a:spcAft>
                <a:spcPts val="900"/>
              </a:spcAft>
              <a:buClr>
                <a:srgbClr val="00B050"/>
              </a:buClr>
              <a:buFont typeface="Wingdings" panose="05000000000000000000" pitchFamily="2" charset="2"/>
              <a:buChar char="ü"/>
            </a:pPr>
            <a:r>
              <a:rPr lang="en-GB" dirty="0">
                <a:effectLst/>
                <a:ea typeface="Times New Roman" panose="02020603050405020304" pitchFamily="18" charset="0"/>
                <a:cs typeface="Calibri" panose="020F0502020204030204" pitchFamily="34" charset="0"/>
              </a:rPr>
              <a:t>Review and development of Young People’s website and social media platforms</a:t>
            </a:r>
          </a:p>
        </p:txBody>
      </p:sp>
      <p:sp>
        <p:nvSpPr>
          <p:cNvPr id="4" name="TextBox 3">
            <a:extLst>
              <a:ext uri="{FF2B5EF4-FFF2-40B4-BE49-F238E27FC236}">
                <a16:creationId xmlns:a16="http://schemas.microsoft.com/office/drawing/2014/main" id="{AFD923C1-058E-0F5C-7C93-8FF024D7CB3C}"/>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pic>
        <p:nvPicPr>
          <p:cNvPr id="6" name="Picture 5" descr="A person and a child smiling&#10;&#10;Description automatically generated">
            <a:extLst>
              <a:ext uri="{FF2B5EF4-FFF2-40B4-BE49-F238E27FC236}">
                <a16:creationId xmlns:a16="http://schemas.microsoft.com/office/drawing/2014/main" id="{899B6A11-6767-6D1A-96D9-6DD499584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7814">
            <a:off x="8632318" y="1603154"/>
            <a:ext cx="3047240" cy="43169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05167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8EA0C-AB41-6A04-E89A-3D1A9703B44C}"/>
              </a:ext>
            </a:extLst>
          </p:cNvPr>
          <p:cNvSpPr txBox="1">
            <a:spLocks/>
          </p:cNvSpPr>
          <p:nvPr/>
        </p:nvSpPr>
        <p:spPr>
          <a:xfrm>
            <a:off x="236482" y="1316056"/>
            <a:ext cx="8229600"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002060"/>
                </a:solidFill>
                <a:latin typeface="Calibri" panose="020F0502020204030204" pitchFamily="34" charset="0"/>
              </a:rPr>
              <a:t>Ground breaking research and innovation</a:t>
            </a:r>
          </a:p>
        </p:txBody>
      </p:sp>
      <p:sp>
        <p:nvSpPr>
          <p:cNvPr id="3" name="TextBox 2">
            <a:extLst>
              <a:ext uri="{FF2B5EF4-FFF2-40B4-BE49-F238E27FC236}">
                <a16:creationId xmlns:a16="http://schemas.microsoft.com/office/drawing/2014/main" id="{ED526DFF-05E8-6459-F4B3-7C27BAF57B3B}"/>
              </a:ext>
            </a:extLst>
          </p:cNvPr>
          <p:cNvSpPr txBox="1"/>
          <p:nvPr/>
        </p:nvSpPr>
        <p:spPr>
          <a:xfrm>
            <a:off x="282830" y="2041544"/>
            <a:ext cx="8136904" cy="3385542"/>
          </a:xfrm>
          <a:prstGeom prst="rect">
            <a:avLst/>
          </a:prstGeom>
          <a:noFill/>
        </p:spPr>
        <p:txBody>
          <a:bodyPr wrap="square" rtlCol="0">
            <a:spAutoFit/>
          </a:bodyPr>
          <a:lstStyle/>
          <a:p>
            <a:pPr marL="180000" indent="-180000">
              <a:spcAft>
                <a:spcPts val="900"/>
              </a:spcAft>
              <a:buClr>
                <a:srgbClr val="0070C0"/>
              </a:buClr>
              <a:buFont typeface="Arial" panose="020B0604020202020204" pitchFamily="34" charset="0"/>
              <a:buChar char="•"/>
            </a:pPr>
            <a:r>
              <a:rPr lang="en-GB" b="1" dirty="0">
                <a:solidFill>
                  <a:srgbClr val="0070C0"/>
                </a:solidFill>
              </a:rPr>
              <a:t>Quality Service Improvement and Redesign skills development </a:t>
            </a:r>
          </a:p>
          <a:p>
            <a:pPr marL="800100" lvl="1" indent="-342900">
              <a:spcAft>
                <a:spcPts val="900"/>
              </a:spcAft>
              <a:buClr>
                <a:srgbClr val="00B050"/>
              </a:buClr>
              <a:buFont typeface="Wingdings" panose="05000000000000000000" pitchFamily="2" charset="2"/>
              <a:buChar char="ü"/>
            </a:pPr>
            <a:r>
              <a:rPr lang="en-GB" dirty="0"/>
              <a:t>15 trained at expert level</a:t>
            </a:r>
          </a:p>
          <a:p>
            <a:pPr marL="800100" lvl="1" indent="-342900">
              <a:spcAft>
                <a:spcPts val="900"/>
              </a:spcAft>
              <a:buClr>
                <a:srgbClr val="00B050"/>
              </a:buClr>
              <a:buFont typeface="Wingdings" panose="05000000000000000000" pitchFamily="2" charset="2"/>
              <a:buChar char="ü"/>
            </a:pPr>
            <a:r>
              <a:rPr lang="en-GB" dirty="0"/>
              <a:t>21 quality champions</a:t>
            </a:r>
          </a:p>
          <a:p>
            <a:pPr marL="180000" indent="-180000">
              <a:spcAft>
                <a:spcPts val="900"/>
              </a:spcAft>
              <a:buClr>
                <a:srgbClr val="0070C0"/>
              </a:buClr>
              <a:buFont typeface="Arial" panose="020B0604020202020204" pitchFamily="34" charset="0"/>
              <a:buChar char="•"/>
            </a:pPr>
            <a:r>
              <a:rPr lang="en-US" b="1" dirty="0">
                <a:solidFill>
                  <a:srgbClr val="0070C0"/>
                </a:solidFill>
              </a:rPr>
              <a:t>Beyond Boundaries </a:t>
            </a:r>
            <a:r>
              <a:rPr lang="en-US" dirty="0"/>
              <a:t>campaign</a:t>
            </a:r>
          </a:p>
          <a:p>
            <a:pPr marL="800100" lvl="1" indent="-342900">
              <a:spcAft>
                <a:spcPts val="600"/>
              </a:spcAft>
              <a:buClr>
                <a:srgbClr val="00B050"/>
              </a:buClr>
              <a:buFont typeface="Wingdings" panose="05000000000000000000" pitchFamily="2" charset="2"/>
              <a:buChar char="ü"/>
            </a:pPr>
            <a:r>
              <a:rPr lang="en-GB" dirty="0"/>
              <a:t>Twice yearly celebration events</a:t>
            </a:r>
          </a:p>
          <a:p>
            <a:pPr marL="800100" lvl="1" indent="-342900">
              <a:spcAft>
                <a:spcPts val="600"/>
              </a:spcAft>
              <a:buClr>
                <a:srgbClr val="00B050"/>
              </a:buClr>
              <a:buFont typeface="Wingdings" panose="05000000000000000000" pitchFamily="2" charset="2"/>
              <a:buChar char="ü"/>
            </a:pPr>
            <a:r>
              <a:rPr lang="en-GB" dirty="0"/>
              <a:t>Quality improvement faculty established</a:t>
            </a:r>
          </a:p>
          <a:p>
            <a:pPr marL="180000" indent="-180000">
              <a:spcAft>
                <a:spcPts val="600"/>
              </a:spcAft>
              <a:buClr>
                <a:srgbClr val="0070C0"/>
              </a:buClr>
              <a:buFont typeface="Arial" panose="020B0604020202020204" pitchFamily="34" charset="0"/>
              <a:buChar char="•"/>
            </a:pPr>
            <a:r>
              <a:rPr lang="en-GB" b="1" dirty="0">
                <a:solidFill>
                  <a:srgbClr val="0070C0"/>
                </a:solidFill>
              </a:rPr>
              <a:t>Service developments</a:t>
            </a:r>
          </a:p>
          <a:p>
            <a:pPr marL="800100" lvl="1" indent="-342900">
              <a:spcAft>
                <a:spcPts val="600"/>
              </a:spcAft>
              <a:buClr>
                <a:srgbClr val="00B050"/>
              </a:buClr>
              <a:buFont typeface="Wingdings" panose="05000000000000000000" pitchFamily="2" charset="2"/>
              <a:buChar char="ü"/>
            </a:pPr>
            <a:r>
              <a:rPr lang="en-GB" dirty="0"/>
              <a:t>Home First</a:t>
            </a:r>
          </a:p>
          <a:p>
            <a:pPr marL="800100" lvl="1" indent="-342900">
              <a:spcAft>
                <a:spcPts val="600"/>
              </a:spcAft>
              <a:buClr>
                <a:srgbClr val="0070C0"/>
              </a:buClr>
              <a:buFont typeface="Wingdings" panose="05000000000000000000" pitchFamily="2" charset="2"/>
              <a:buChar char="ü"/>
            </a:pPr>
            <a:endParaRPr lang="en-GB" sz="2000" b="1" dirty="0">
              <a:solidFill>
                <a:srgbClr val="0070C0"/>
              </a:solidFill>
            </a:endParaRPr>
          </a:p>
        </p:txBody>
      </p:sp>
      <p:sp>
        <p:nvSpPr>
          <p:cNvPr id="4" name="TextBox 3">
            <a:extLst>
              <a:ext uri="{FF2B5EF4-FFF2-40B4-BE49-F238E27FC236}">
                <a16:creationId xmlns:a16="http://schemas.microsoft.com/office/drawing/2014/main" id="{ACF26167-B643-59E3-8E54-4252A43499DA}"/>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pic>
        <p:nvPicPr>
          <p:cNvPr id="6" name="Picture 5" descr="A collage of people at an event&#10;&#10;Description automatically generated">
            <a:extLst>
              <a:ext uri="{FF2B5EF4-FFF2-40B4-BE49-F238E27FC236}">
                <a16:creationId xmlns:a16="http://schemas.microsoft.com/office/drawing/2014/main" id="{34FDE6FC-8B04-F616-58AA-56216C562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578" y="2524882"/>
            <a:ext cx="5852160" cy="3291840"/>
          </a:xfrm>
          <a:prstGeom prst="rect">
            <a:avLst/>
          </a:prstGeom>
        </p:spPr>
      </p:pic>
    </p:spTree>
    <p:extLst>
      <p:ext uri="{BB962C8B-B14F-4D97-AF65-F5344CB8AC3E}">
        <p14:creationId xmlns:p14="http://schemas.microsoft.com/office/powerpoint/2010/main" val="6151748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1191344"/>
            <a:ext cx="8229600"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b="1" dirty="0">
              <a:solidFill>
                <a:srgbClr val="002060"/>
              </a:solidFill>
              <a:latin typeface="Calibri" panose="020F050202020403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976" y="1607920"/>
            <a:ext cx="2716306" cy="4534850"/>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Content Placeholder 4"/>
          <p:cNvSpPr txBox="1">
            <a:spLocks/>
          </p:cNvSpPr>
          <p:nvPr/>
        </p:nvSpPr>
        <p:spPr>
          <a:xfrm>
            <a:off x="394728" y="1767839"/>
            <a:ext cx="7122459" cy="353439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4000" b="1" dirty="0">
                <a:solidFill>
                  <a:srgbClr val="002060"/>
                </a:solidFill>
              </a:rPr>
              <a:t>Report from the Council </a:t>
            </a:r>
            <a:br>
              <a:rPr lang="en-GB" sz="4000" b="1" dirty="0">
                <a:solidFill>
                  <a:srgbClr val="002060"/>
                </a:solidFill>
              </a:rPr>
            </a:br>
            <a:r>
              <a:rPr lang="en-GB" sz="4000" b="1" dirty="0">
                <a:solidFill>
                  <a:srgbClr val="002060"/>
                </a:solidFill>
              </a:rPr>
              <a:t>of Governors</a:t>
            </a:r>
          </a:p>
          <a:p>
            <a:pPr marL="0" indent="0">
              <a:buNone/>
            </a:pPr>
            <a:endParaRPr lang="en-GB" sz="4000" b="1" dirty="0">
              <a:solidFill>
                <a:prstClr val="black"/>
              </a:solidFill>
            </a:endParaRPr>
          </a:p>
          <a:p>
            <a:pPr marL="0" indent="0">
              <a:buNone/>
            </a:pPr>
            <a:r>
              <a:rPr lang="en-GB" sz="2800" b="1" dirty="0">
                <a:solidFill>
                  <a:srgbClr val="0070C0"/>
                </a:solidFill>
              </a:rPr>
              <a:t>Alison Hughes</a:t>
            </a:r>
            <a:br>
              <a:rPr lang="en-GB" sz="5400" b="1" dirty="0">
                <a:solidFill>
                  <a:srgbClr val="1F497D"/>
                </a:solidFill>
              </a:rPr>
            </a:br>
            <a:r>
              <a:rPr lang="en-GB" sz="1800" dirty="0">
                <a:solidFill>
                  <a:prstClr val="black"/>
                </a:solidFill>
              </a:rPr>
              <a:t>Director of Corporate Affairs</a:t>
            </a:r>
          </a:p>
          <a:p>
            <a:pPr marL="0" indent="0">
              <a:buNone/>
            </a:pPr>
            <a:endParaRPr lang="en-GB" sz="4000" b="1" dirty="0">
              <a:solidFill>
                <a:prstClr val="black"/>
              </a:solidFill>
            </a:endParaRPr>
          </a:p>
        </p:txBody>
      </p:sp>
      <p:sp>
        <p:nvSpPr>
          <p:cNvPr id="2" name="TextBox 1">
            <a:extLst>
              <a:ext uri="{FF2B5EF4-FFF2-40B4-BE49-F238E27FC236}">
                <a16:creationId xmlns:a16="http://schemas.microsoft.com/office/drawing/2014/main" id="{5DC9794C-D1A3-9AD8-609E-FEABB63F7840}"/>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18873226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DB00FF-5D10-61AE-A555-F00A2B2DDF89}"/>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
        <p:nvSpPr>
          <p:cNvPr id="3" name="Content Placeholder 4">
            <a:extLst>
              <a:ext uri="{FF2B5EF4-FFF2-40B4-BE49-F238E27FC236}">
                <a16:creationId xmlns:a16="http://schemas.microsoft.com/office/drawing/2014/main" id="{2AAA44A2-A450-3559-5398-79141D35BF00}"/>
              </a:ext>
            </a:extLst>
          </p:cNvPr>
          <p:cNvSpPr txBox="1">
            <a:spLocks/>
          </p:cNvSpPr>
          <p:nvPr/>
        </p:nvSpPr>
        <p:spPr>
          <a:xfrm>
            <a:off x="457200" y="1925059"/>
            <a:ext cx="6347048" cy="30249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GB" sz="2800" dirty="0">
              <a:solidFill>
                <a:prstClr val="black"/>
              </a:solidFill>
            </a:endParaRPr>
          </a:p>
          <a:p>
            <a:pPr marL="0" indent="0">
              <a:buNone/>
            </a:pPr>
            <a:r>
              <a:rPr lang="en-GB" sz="4000" b="1" dirty="0">
                <a:solidFill>
                  <a:srgbClr val="002060"/>
                </a:solidFill>
              </a:rPr>
              <a:t>Review of the year</a:t>
            </a:r>
          </a:p>
          <a:p>
            <a:pPr marL="0" indent="0">
              <a:buNone/>
            </a:pPr>
            <a:endParaRPr lang="en-GB" sz="2800" b="1" dirty="0">
              <a:solidFill>
                <a:prstClr val="black"/>
              </a:solidFill>
            </a:endParaRPr>
          </a:p>
          <a:p>
            <a:pPr marL="0" indent="0">
              <a:buNone/>
            </a:pPr>
            <a:r>
              <a:rPr lang="en-GB" sz="2800" b="1" dirty="0">
                <a:solidFill>
                  <a:srgbClr val="0070C0"/>
                </a:solidFill>
              </a:rPr>
              <a:t>Karen Howell OBE</a:t>
            </a:r>
            <a:br>
              <a:rPr lang="en-GB" sz="4000" b="1" dirty="0">
                <a:solidFill>
                  <a:srgbClr val="1F497D"/>
                </a:solidFill>
              </a:rPr>
            </a:br>
            <a:r>
              <a:rPr lang="en-GB" sz="1800" dirty="0">
                <a:solidFill>
                  <a:prstClr val="black"/>
                </a:solidFill>
              </a:rPr>
              <a:t>Chief Executive</a:t>
            </a:r>
          </a:p>
          <a:p>
            <a:pPr marL="0" indent="0">
              <a:buNone/>
            </a:pPr>
            <a:endParaRPr lang="en-GB" sz="4000" b="1" dirty="0">
              <a:solidFill>
                <a:prstClr val="black"/>
              </a:solidFill>
            </a:endParaRPr>
          </a:p>
        </p:txBody>
      </p:sp>
      <p:pic>
        <p:nvPicPr>
          <p:cNvPr id="4" name="Picture 3" descr="A person with his arms crossed&#10;&#10;Description automatically generated">
            <a:extLst>
              <a:ext uri="{FF2B5EF4-FFF2-40B4-BE49-F238E27FC236}">
                <a16:creationId xmlns:a16="http://schemas.microsoft.com/office/drawing/2014/main" id="{505A3349-7D52-74A5-E5A5-78319D00C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2020" y="1655170"/>
            <a:ext cx="3094380" cy="5207333"/>
          </a:xfrm>
          <a:prstGeom prst="rect">
            <a:avLst/>
          </a:prstGeom>
        </p:spPr>
      </p:pic>
      <p:pic>
        <p:nvPicPr>
          <p:cNvPr id="5" name="Picture 4" descr="A person wearing a white shirt and a badge&#10;&#10;Description automatically generated">
            <a:extLst>
              <a:ext uri="{FF2B5EF4-FFF2-40B4-BE49-F238E27FC236}">
                <a16:creationId xmlns:a16="http://schemas.microsoft.com/office/drawing/2014/main" id="{CEBE34BC-09D0-39BD-23AD-F84245633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6" y="1948119"/>
            <a:ext cx="3249482" cy="5468345"/>
          </a:xfrm>
          <a:prstGeom prst="rect">
            <a:avLst/>
          </a:prstGeom>
        </p:spPr>
      </p:pic>
      <p:pic>
        <p:nvPicPr>
          <p:cNvPr id="6" name="Picture 5" descr="A person wearing a blue shirt and lanyard&#10;&#10;Description automatically generated">
            <a:extLst>
              <a:ext uri="{FF2B5EF4-FFF2-40B4-BE49-F238E27FC236}">
                <a16:creationId xmlns:a16="http://schemas.microsoft.com/office/drawing/2014/main" id="{E3D09619-83DD-0593-AFE3-73B5F799B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6837" y="2201119"/>
            <a:ext cx="2783554" cy="4684265"/>
          </a:xfrm>
          <a:prstGeom prst="rect">
            <a:avLst/>
          </a:prstGeom>
        </p:spPr>
      </p:pic>
      <p:pic>
        <p:nvPicPr>
          <p:cNvPr id="7" name="Picture 6" descr="A person with her arms crossed&#10;&#10;Description automatically generated">
            <a:extLst>
              <a:ext uri="{FF2B5EF4-FFF2-40B4-BE49-F238E27FC236}">
                <a16:creationId xmlns:a16="http://schemas.microsoft.com/office/drawing/2014/main" id="{EF02F5CB-793B-C844-2EB0-08358FB091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7848" y="2536516"/>
            <a:ext cx="2938068" cy="4321484"/>
          </a:xfrm>
          <a:prstGeom prst="rect">
            <a:avLst/>
          </a:prstGeom>
        </p:spPr>
      </p:pic>
    </p:spTree>
    <p:extLst>
      <p:ext uri="{BB962C8B-B14F-4D97-AF65-F5344CB8AC3E}">
        <p14:creationId xmlns:p14="http://schemas.microsoft.com/office/powerpoint/2010/main" val="1384920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1917" y="2149777"/>
            <a:ext cx="2056012" cy="1431161"/>
          </a:xfrm>
          <a:prstGeom prst="rect">
            <a:avLst/>
          </a:prstGeom>
          <a:noFill/>
        </p:spPr>
        <p:txBody>
          <a:bodyPr wrap="none" rtlCol="0">
            <a:spAutoFit/>
          </a:bodyPr>
          <a:lstStyle/>
          <a:p>
            <a:pPr>
              <a:spcAft>
                <a:spcPts val="600"/>
              </a:spcAft>
            </a:pPr>
            <a:r>
              <a:rPr lang="en-GB" b="1" dirty="0">
                <a:solidFill>
                  <a:srgbClr val="0070C0"/>
                </a:solidFill>
              </a:rPr>
              <a:t>Wallasey</a:t>
            </a:r>
          </a:p>
          <a:p>
            <a:pPr marL="180000" indent="-180000">
              <a:spcAft>
                <a:spcPts val="600"/>
              </a:spcAft>
              <a:buClr>
                <a:srgbClr val="0070C0"/>
              </a:buClr>
              <a:buFont typeface="Arial" panose="020B0604020202020204" pitchFamily="34" charset="0"/>
              <a:buChar char="•"/>
            </a:pPr>
            <a:r>
              <a:rPr lang="en-GB" dirty="0"/>
              <a:t>Gary Kelly-Hartley</a:t>
            </a:r>
          </a:p>
          <a:p>
            <a:pPr marL="180000" indent="-180000">
              <a:spcAft>
                <a:spcPts val="600"/>
              </a:spcAft>
              <a:buClr>
                <a:srgbClr val="0070C0"/>
              </a:buClr>
              <a:buFont typeface="Arial" panose="020B0604020202020204" pitchFamily="34" charset="0"/>
              <a:buChar char="•"/>
            </a:pPr>
            <a:r>
              <a:rPr lang="en-GB" dirty="0"/>
              <a:t>Vacancy</a:t>
            </a:r>
          </a:p>
          <a:p>
            <a:pPr marL="180000" indent="-180000">
              <a:spcAft>
                <a:spcPts val="600"/>
              </a:spcAft>
              <a:buClr>
                <a:srgbClr val="0070C0"/>
              </a:buClr>
              <a:buFont typeface="Arial" panose="020B0604020202020204" pitchFamily="34" charset="0"/>
              <a:buChar char="•"/>
            </a:pPr>
            <a:r>
              <a:rPr lang="en-GB" dirty="0"/>
              <a:t>Vacancy</a:t>
            </a:r>
          </a:p>
        </p:txBody>
      </p:sp>
      <p:sp>
        <p:nvSpPr>
          <p:cNvPr id="5" name="TextBox 4"/>
          <p:cNvSpPr txBox="1"/>
          <p:nvPr/>
        </p:nvSpPr>
        <p:spPr>
          <a:xfrm>
            <a:off x="288991" y="2149777"/>
            <a:ext cx="1824217" cy="1431161"/>
          </a:xfrm>
          <a:prstGeom prst="rect">
            <a:avLst/>
          </a:prstGeom>
          <a:noFill/>
        </p:spPr>
        <p:txBody>
          <a:bodyPr wrap="none" rtlCol="0">
            <a:spAutoFit/>
          </a:bodyPr>
          <a:lstStyle/>
          <a:p>
            <a:pPr>
              <a:spcAft>
                <a:spcPts val="600"/>
              </a:spcAft>
            </a:pPr>
            <a:r>
              <a:rPr lang="en-GB" b="1" dirty="0">
                <a:solidFill>
                  <a:srgbClr val="7030A0"/>
                </a:solidFill>
              </a:rPr>
              <a:t>Birkenhead</a:t>
            </a:r>
          </a:p>
          <a:p>
            <a:pPr marL="180000" indent="-180000">
              <a:spcAft>
                <a:spcPts val="600"/>
              </a:spcAft>
              <a:buClr>
                <a:srgbClr val="7030A0"/>
              </a:buClr>
              <a:buFont typeface="Arial" panose="020B0604020202020204" pitchFamily="34" charset="0"/>
              <a:buChar char="•"/>
            </a:pPr>
            <a:r>
              <a:rPr lang="en-GB" dirty="0"/>
              <a:t>Geoff Dormand</a:t>
            </a:r>
          </a:p>
          <a:p>
            <a:pPr marL="180000" indent="-180000">
              <a:spcAft>
                <a:spcPts val="600"/>
              </a:spcAft>
              <a:buClr>
                <a:srgbClr val="7030A0"/>
              </a:buClr>
              <a:buFont typeface="Arial" panose="020B0604020202020204" pitchFamily="34" charset="0"/>
              <a:buChar char="•"/>
            </a:pPr>
            <a:r>
              <a:rPr lang="en-GB" dirty="0"/>
              <a:t>Vacancy</a:t>
            </a:r>
          </a:p>
          <a:p>
            <a:pPr marL="180000" indent="-180000">
              <a:spcAft>
                <a:spcPts val="600"/>
              </a:spcAft>
              <a:buClr>
                <a:srgbClr val="7030A0"/>
              </a:buClr>
              <a:buFont typeface="Arial" panose="020B0604020202020204" pitchFamily="34" charset="0"/>
              <a:buChar char="•"/>
            </a:pPr>
            <a:r>
              <a:rPr lang="en-GB" dirty="0"/>
              <a:t>Vacancy</a:t>
            </a:r>
          </a:p>
        </p:txBody>
      </p:sp>
      <p:sp>
        <p:nvSpPr>
          <p:cNvPr id="6" name="TextBox 5"/>
          <p:cNvSpPr txBox="1"/>
          <p:nvPr/>
        </p:nvSpPr>
        <p:spPr>
          <a:xfrm>
            <a:off x="218106" y="1275598"/>
            <a:ext cx="3483501" cy="584775"/>
          </a:xfrm>
          <a:prstGeom prst="rect">
            <a:avLst/>
          </a:prstGeom>
          <a:noFill/>
        </p:spPr>
        <p:txBody>
          <a:bodyPr wrap="square" rtlCol="0">
            <a:spAutoFit/>
          </a:bodyPr>
          <a:lstStyle/>
          <a:p>
            <a:r>
              <a:rPr lang="en-GB" sz="3200" b="1" dirty="0">
                <a:solidFill>
                  <a:srgbClr val="002060"/>
                </a:solidFill>
              </a:rPr>
              <a:t>Public Governors</a:t>
            </a:r>
          </a:p>
        </p:txBody>
      </p:sp>
      <p:sp>
        <p:nvSpPr>
          <p:cNvPr id="7" name="TextBox 6"/>
          <p:cNvSpPr txBox="1"/>
          <p:nvPr/>
        </p:nvSpPr>
        <p:spPr>
          <a:xfrm>
            <a:off x="3550900" y="3837101"/>
            <a:ext cx="2618537" cy="1077218"/>
          </a:xfrm>
          <a:prstGeom prst="rect">
            <a:avLst/>
          </a:prstGeom>
          <a:noFill/>
        </p:spPr>
        <p:txBody>
          <a:bodyPr wrap="none" rtlCol="0">
            <a:spAutoFit/>
          </a:bodyPr>
          <a:lstStyle/>
          <a:p>
            <a:pPr>
              <a:spcAft>
                <a:spcPts val="600"/>
              </a:spcAft>
            </a:pPr>
            <a:r>
              <a:rPr lang="en-GB" b="1" dirty="0">
                <a:solidFill>
                  <a:srgbClr val="00B050"/>
                </a:solidFill>
              </a:rPr>
              <a:t>Wirral South and Neston</a:t>
            </a:r>
          </a:p>
          <a:p>
            <a:pPr marL="180000" indent="-180000">
              <a:spcAft>
                <a:spcPts val="600"/>
              </a:spcAft>
              <a:buClr>
                <a:srgbClr val="00B050"/>
              </a:buClr>
              <a:buFont typeface="Arial" panose="020B0604020202020204" pitchFamily="34" charset="0"/>
              <a:buChar char="•"/>
            </a:pPr>
            <a:r>
              <a:rPr lang="en-GB" dirty="0"/>
              <a:t>Kevin Sharkey </a:t>
            </a:r>
          </a:p>
          <a:p>
            <a:pPr marL="180000" indent="-180000">
              <a:spcAft>
                <a:spcPts val="600"/>
              </a:spcAft>
              <a:buClr>
                <a:srgbClr val="00B050"/>
              </a:buClr>
              <a:buFont typeface="Arial" panose="020B0604020202020204" pitchFamily="34" charset="0"/>
              <a:buChar char="•"/>
            </a:pPr>
            <a:r>
              <a:rPr lang="en-GB" dirty="0"/>
              <a:t>Frieda Rimmer</a:t>
            </a:r>
          </a:p>
        </p:txBody>
      </p:sp>
      <p:sp>
        <p:nvSpPr>
          <p:cNvPr id="8" name="TextBox 7"/>
          <p:cNvSpPr txBox="1"/>
          <p:nvPr/>
        </p:nvSpPr>
        <p:spPr>
          <a:xfrm>
            <a:off x="288991" y="3837101"/>
            <a:ext cx="3051797" cy="1077218"/>
          </a:xfrm>
          <a:prstGeom prst="rect">
            <a:avLst/>
          </a:prstGeom>
          <a:noFill/>
        </p:spPr>
        <p:txBody>
          <a:bodyPr wrap="none" rtlCol="0">
            <a:spAutoFit/>
          </a:bodyPr>
          <a:lstStyle/>
          <a:p>
            <a:pPr>
              <a:spcAft>
                <a:spcPts val="600"/>
              </a:spcAft>
            </a:pPr>
            <a:r>
              <a:rPr lang="en-GB" b="1" dirty="0">
                <a:solidFill>
                  <a:srgbClr val="EF8B11"/>
                </a:solidFill>
              </a:rPr>
              <a:t>Wirral West</a:t>
            </a:r>
          </a:p>
          <a:p>
            <a:pPr marL="180000" indent="-180000">
              <a:spcAft>
                <a:spcPts val="600"/>
              </a:spcAft>
              <a:buClr>
                <a:srgbClr val="FFC000"/>
              </a:buClr>
              <a:buFont typeface="Arial" panose="020B0604020202020204" pitchFamily="34" charset="0"/>
              <a:buChar char="•"/>
            </a:pPr>
            <a:r>
              <a:rPr lang="en-GB" dirty="0"/>
              <a:t>Lynn Collins (Lead Governor)</a:t>
            </a:r>
          </a:p>
          <a:p>
            <a:pPr marL="180000" indent="-180000">
              <a:spcAft>
                <a:spcPts val="600"/>
              </a:spcAft>
              <a:buClr>
                <a:srgbClr val="FFC000"/>
              </a:buClr>
              <a:buFont typeface="Arial" panose="020B0604020202020204" pitchFamily="34" charset="0"/>
              <a:buChar char="•"/>
            </a:pPr>
            <a:r>
              <a:rPr lang="en-US" dirty="0"/>
              <a:t>Veronica Morris</a:t>
            </a:r>
            <a:endParaRPr lang="en-GB" dirty="0"/>
          </a:p>
        </p:txBody>
      </p:sp>
      <p:sp>
        <p:nvSpPr>
          <p:cNvPr id="10" name="TextBox 9"/>
          <p:cNvSpPr txBox="1"/>
          <p:nvPr/>
        </p:nvSpPr>
        <p:spPr>
          <a:xfrm>
            <a:off x="4704226" y="2149777"/>
            <a:ext cx="1803894" cy="723275"/>
          </a:xfrm>
          <a:prstGeom prst="rect">
            <a:avLst/>
          </a:prstGeom>
          <a:noFill/>
        </p:spPr>
        <p:txBody>
          <a:bodyPr wrap="square" rtlCol="0">
            <a:spAutoFit/>
          </a:bodyPr>
          <a:lstStyle/>
          <a:p>
            <a:pPr>
              <a:spcAft>
                <a:spcPts val="600"/>
              </a:spcAft>
            </a:pPr>
            <a:r>
              <a:rPr lang="en-GB" b="1" dirty="0">
                <a:solidFill>
                  <a:schemeClr val="bg2">
                    <a:lumMod val="25000"/>
                  </a:schemeClr>
                </a:solidFill>
              </a:rPr>
              <a:t>Rest of England</a:t>
            </a:r>
          </a:p>
          <a:p>
            <a:pPr marL="180000" indent="-180000">
              <a:spcAft>
                <a:spcPts val="600"/>
              </a:spcAft>
              <a:buClr>
                <a:schemeClr val="bg2">
                  <a:lumMod val="25000"/>
                </a:schemeClr>
              </a:buClr>
              <a:buFont typeface="Arial" panose="020B0604020202020204" pitchFamily="34" charset="0"/>
              <a:buChar char="•"/>
            </a:pPr>
            <a:r>
              <a:rPr lang="en-GB" dirty="0"/>
              <a:t>Vacancy</a:t>
            </a:r>
          </a:p>
        </p:txBody>
      </p:sp>
      <p:cxnSp>
        <p:nvCxnSpPr>
          <p:cNvPr id="3" name="Straight Connector 2">
            <a:extLst>
              <a:ext uri="{FF2B5EF4-FFF2-40B4-BE49-F238E27FC236}">
                <a16:creationId xmlns:a16="http://schemas.microsoft.com/office/drawing/2014/main" id="{6C8D9907-208D-E251-F268-153CCEFF9D53}"/>
              </a:ext>
            </a:extLst>
          </p:cNvPr>
          <p:cNvCxnSpPr>
            <a:cxnSpLocks/>
          </p:cNvCxnSpPr>
          <p:nvPr/>
        </p:nvCxnSpPr>
        <p:spPr>
          <a:xfrm>
            <a:off x="6674380" y="1427833"/>
            <a:ext cx="0" cy="432750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EE29B5-2861-12C1-075D-177ABD04D38B}"/>
              </a:ext>
            </a:extLst>
          </p:cNvPr>
          <p:cNvSpPr txBox="1"/>
          <p:nvPr/>
        </p:nvSpPr>
        <p:spPr>
          <a:xfrm>
            <a:off x="6946556" y="1309705"/>
            <a:ext cx="4966219" cy="1077218"/>
          </a:xfrm>
          <a:prstGeom prst="rect">
            <a:avLst/>
          </a:prstGeom>
          <a:noFill/>
        </p:spPr>
        <p:txBody>
          <a:bodyPr wrap="square" rtlCol="0">
            <a:spAutoFit/>
          </a:bodyPr>
          <a:lstStyle/>
          <a:p>
            <a:r>
              <a:rPr lang="en-GB" sz="3200" b="1" dirty="0">
                <a:solidFill>
                  <a:srgbClr val="002060"/>
                </a:solidFill>
              </a:rPr>
              <a:t>Staff and Appointed Governors</a:t>
            </a:r>
          </a:p>
        </p:txBody>
      </p:sp>
      <p:sp>
        <p:nvSpPr>
          <p:cNvPr id="12" name="TextBox 11">
            <a:extLst>
              <a:ext uri="{FF2B5EF4-FFF2-40B4-BE49-F238E27FC236}">
                <a16:creationId xmlns:a16="http://schemas.microsoft.com/office/drawing/2014/main" id="{5D1010D6-E631-5BD4-9A16-4CECFD9D38B3}"/>
              </a:ext>
            </a:extLst>
          </p:cNvPr>
          <p:cNvSpPr txBox="1"/>
          <p:nvPr/>
        </p:nvSpPr>
        <p:spPr>
          <a:xfrm>
            <a:off x="7000056" y="2599642"/>
            <a:ext cx="4790479" cy="1200329"/>
          </a:xfrm>
          <a:prstGeom prst="rect">
            <a:avLst/>
          </a:prstGeom>
          <a:noFill/>
        </p:spPr>
        <p:txBody>
          <a:bodyPr wrap="none" rtlCol="0">
            <a:spAutoFit/>
          </a:bodyPr>
          <a:lstStyle/>
          <a:p>
            <a:r>
              <a:rPr lang="en-GB" b="1" dirty="0">
                <a:solidFill>
                  <a:srgbClr val="0070C0"/>
                </a:solidFill>
              </a:rPr>
              <a:t>Staff</a:t>
            </a:r>
          </a:p>
          <a:p>
            <a:pPr marL="180000" indent="-180000">
              <a:buClr>
                <a:srgbClr val="0070C0"/>
              </a:buClr>
              <a:buFont typeface="Arial" panose="020B0604020202020204" pitchFamily="34" charset="0"/>
              <a:buChar char="•"/>
            </a:pPr>
            <a:r>
              <a:rPr lang="en-GB" dirty="0"/>
              <a:t>Jenna Brassington, Physiotherapy</a:t>
            </a:r>
          </a:p>
          <a:p>
            <a:pPr marL="180000" indent="-180000">
              <a:buClr>
                <a:srgbClr val="0070C0"/>
              </a:buClr>
              <a:buFont typeface="Arial" panose="020B0604020202020204" pitchFamily="34" charset="0"/>
              <a:buChar char="•"/>
            </a:pPr>
            <a:r>
              <a:rPr lang="en-US" dirty="0"/>
              <a:t>Lauren </a:t>
            </a:r>
            <a:r>
              <a:rPr lang="en-US" dirty="0" err="1"/>
              <a:t>Francom</a:t>
            </a:r>
            <a:r>
              <a:rPr lang="en-US" dirty="0"/>
              <a:t>, Communications &amp; Marketing</a:t>
            </a:r>
          </a:p>
          <a:p>
            <a:pPr marL="180000" indent="-180000">
              <a:buClr>
                <a:srgbClr val="0070C0"/>
              </a:buClr>
              <a:buFont typeface="Arial" panose="020B0604020202020204" pitchFamily="34" charset="0"/>
              <a:buChar char="•"/>
            </a:pPr>
            <a:endParaRPr lang="en-GB" dirty="0"/>
          </a:p>
        </p:txBody>
      </p:sp>
      <p:sp>
        <p:nvSpPr>
          <p:cNvPr id="13" name="TextBox 12">
            <a:extLst>
              <a:ext uri="{FF2B5EF4-FFF2-40B4-BE49-F238E27FC236}">
                <a16:creationId xmlns:a16="http://schemas.microsoft.com/office/drawing/2014/main" id="{C5501F04-B91D-50EC-1B40-1005AF71F641}"/>
              </a:ext>
            </a:extLst>
          </p:cNvPr>
          <p:cNvSpPr txBox="1"/>
          <p:nvPr/>
        </p:nvSpPr>
        <p:spPr>
          <a:xfrm>
            <a:off x="7000056" y="4225410"/>
            <a:ext cx="4215769" cy="1200329"/>
          </a:xfrm>
          <a:prstGeom prst="rect">
            <a:avLst/>
          </a:prstGeom>
          <a:noFill/>
        </p:spPr>
        <p:txBody>
          <a:bodyPr wrap="none" rtlCol="0">
            <a:spAutoFit/>
          </a:bodyPr>
          <a:lstStyle/>
          <a:p>
            <a:r>
              <a:rPr lang="en-GB" b="1" dirty="0">
                <a:solidFill>
                  <a:srgbClr val="0070C0"/>
                </a:solidFill>
              </a:rPr>
              <a:t>Appointed Governors</a:t>
            </a:r>
          </a:p>
          <a:p>
            <a:pPr marL="180000" indent="-180000">
              <a:buClr>
                <a:srgbClr val="0070C0"/>
              </a:buClr>
              <a:buFont typeface="Arial" panose="020B0604020202020204" pitchFamily="34" charset="0"/>
              <a:buChar char="•"/>
            </a:pPr>
            <a:r>
              <a:rPr lang="en-GB" dirty="0"/>
              <a:t>Eve Collins, The University of Chester</a:t>
            </a:r>
          </a:p>
          <a:p>
            <a:pPr marL="180000" indent="-180000">
              <a:buClr>
                <a:srgbClr val="0070C0"/>
              </a:buClr>
              <a:buFont typeface="Arial" panose="020B0604020202020204" pitchFamily="34" charset="0"/>
              <a:buChar char="•"/>
            </a:pPr>
            <a:r>
              <a:rPr lang="en-GB" dirty="0"/>
              <a:t>Karen Prior, Healthwatch Wirral Manager</a:t>
            </a:r>
          </a:p>
          <a:p>
            <a:endParaRPr lang="en-GB" dirty="0"/>
          </a:p>
        </p:txBody>
      </p:sp>
      <p:sp>
        <p:nvSpPr>
          <p:cNvPr id="2" name="TextBox 1">
            <a:extLst>
              <a:ext uri="{FF2B5EF4-FFF2-40B4-BE49-F238E27FC236}">
                <a16:creationId xmlns:a16="http://schemas.microsoft.com/office/drawing/2014/main" id="{9CEE365E-0934-FF2D-1BB5-949F1B753C92}"/>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9501810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650" y="1295655"/>
            <a:ext cx="8640960" cy="584775"/>
          </a:xfrm>
          <a:prstGeom prst="rect">
            <a:avLst/>
          </a:prstGeom>
          <a:noFill/>
        </p:spPr>
        <p:txBody>
          <a:bodyPr wrap="square" rtlCol="0">
            <a:spAutoFit/>
          </a:bodyPr>
          <a:lstStyle/>
          <a:p>
            <a:r>
              <a:rPr lang="en-GB" sz="3200" b="1" dirty="0">
                <a:solidFill>
                  <a:srgbClr val="002060"/>
                </a:solidFill>
              </a:rPr>
              <a:t>Elections </a:t>
            </a:r>
          </a:p>
        </p:txBody>
      </p:sp>
      <p:sp>
        <p:nvSpPr>
          <p:cNvPr id="3" name="TextBox 2"/>
          <p:cNvSpPr txBox="1"/>
          <p:nvPr/>
        </p:nvSpPr>
        <p:spPr>
          <a:xfrm>
            <a:off x="216650" y="1952106"/>
            <a:ext cx="10882064" cy="3416320"/>
          </a:xfrm>
          <a:prstGeom prst="rect">
            <a:avLst/>
          </a:prstGeom>
          <a:noFill/>
        </p:spPr>
        <p:txBody>
          <a:bodyPr wrap="square" rtlCol="0">
            <a:spAutoFit/>
          </a:bodyPr>
          <a:lstStyle/>
          <a:p>
            <a:pPr marL="180000" indent="-180000">
              <a:buClr>
                <a:srgbClr val="0070C0"/>
              </a:buClr>
              <a:buFont typeface="Arial" panose="020B0604020202020204" pitchFamily="34" charset="0"/>
              <a:buChar char="•"/>
            </a:pPr>
            <a:r>
              <a:rPr lang="en-GB" dirty="0"/>
              <a:t>We held </a:t>
            </a:r>
            <a:r>
              <a:rPr lang="en-GB" b="1" dirty="0">
                <a:solidFill>
                  <a:srgbClr val="0070C0"/>
                </a:solidFill>
              </a:rPr>
              <a:t>elections in autumn 2022 </a:t>
            </a:r>
            <a:r>
              <a:rPr lang="en-GB" dirty="0"/>
              <a:t>with </a:t>
            </a:r>
            <a:r>
              <a:rPr lang="en-GB" b="1" dirty="0">
                <a:solidFill>
                  <a:srgbClr val="0070C0"/>
                </a:solidFill>
              </a:rPr>
              <a:t>5 public governor </a:t>
            </a:r>
            <a:r>
              <a:rPr lang="en-GB" dirty="0"/>
              <a:t>seats and </a:t>
            </a:r>
            <a:r>
              <a:rPr lang="en-GB" b="1" dirty="0">
                <a:solidFill>
                  <a:srgbClr val="0070C0"/>
                </a:solidFill>
              </a:rPr>
              <a:t>1 staff governor </a:t>
            </a:r>
            <a:r>
              <a:rPr lang="en-GB" dirty="0"/>
              <a:t>seat up for re-election</a:t>
            </a:r>
          </a:p>
          <a:p>
            <a:pPr marL="180000" indent="-180000">
              <a:buClr>
                <a:srgbClr val="0070C0"/>
              </a:buClr>
            </a:pPr>
            <a:endParaRPr lang="en-GB" dirty="0"/>
          </a:p>
          <a:p>
            <a:pPr marL="180000" indent="-180000">
              <a:buClr>
                <a:srgbClr val="0070C0"/>
              </a:buClr>
              <a:buFont typeface="Arial" panose="020B0604020202020204" pitchFamily="34" charset="0"/>
              <a:buChar char="•"/>
            </a:pPr>
            <a:r>
              <a:rPr lang="en-GB" dirty="0"/>
              <a:t>We were delighted to welcome: </a:t>
            </a:r>
          </a:p>
          <a:p>
            <a:pPr marL="637200" lvl="1" indent="-180000">
              <a:buClr>
                <a:srgbClr val="00B050"/>
              </a:buClr>
              <a:buFont typeface="Arial" pitchFamily="34" charset="0"/>
              <a:buChar char="•"/>
            </a:pPr>
            <a:r>
              <a:rPr lang="en-US" dirty="0"/>
              <a:t>Veronica Morris, public governor, Wirral West</a:t>
            </a:r>
          </a:p>
          <a:p>
            <a:pPr marL="637200" lvl="1" indent="-180000">
              <a:buClr>
                <a:srgbClr val="00B050"/>
              </a:buClr>
              <a:buFont typeface="Arial" pitchFamily="34" charset="0"/>
              <a:buChar char="•"/>
            </a:pPr>
            <a:r>
              <a:rPr lang="en-US" dirty="0"/>
              <a:t>Kevin Sharkey, public governor, Wirral South &amp; </a:t>
            </a:r>
            <a:r>
              <a:rPr lang="en-US" dirty="0" err="1"/>
              <a:t>Neston</a:t>
            </a:r>
            <a:endParaRPr lang="en-US" dirty="0"/>
          </a:p>
          <a:p>
            <a:pPr marL="637200" lvl="1" indent="-180000">
              <a:buClr>
                <a:srgbClr val="00B050"/>
              </a:buClr>
              <a:buFont typeface="Arial" pitchFamily="34" charset="0"/>
              <a:buChar char="•"/>
            </a:pPr>
            <a:r>
              <a:rPr lang="en-US" dirty="0"/>
              <a:t>Jenna Brassington, staff governor</a:t>
            </a:r>
          </a:p>
          <a:p>
            <a:pPr marL="637200" lvl="1" indent="-180000">
              <a:buClr>
                <a:srgbClr val="0070C0"/>
              </a:buClr>
              <a:buFont typeface="Arial" pitchFamily="34" charset="0"/>
              <a:buChar char="•"/>
            </a:pPr>
            <a:endParaRPr lang="en-US" dirty="0"/>
          </a:p>
          <a:p>
            <a:pPr marL="180000" indent="-180000">
              <a:buClr>
                <a:srgbClr val="0070C0"/>
              </a:buClr>
              <a:buFont typeface="Arial" pitchFamily="34" charset="0"/>
              <a:buChar char="•"/>
            </a:pPr>
            <a:r>
              <a:rPr lang="en-US" dirty="0"/>
              <a:t>We extend our thanks to governors who left the Council at the end of their tenure: </a:t>
            </a:r>
          </a:p>
          <a:p>
            <a:pPr marL="742950" lvl="1" indent="-285750">
              <a:buClr>
                <a:srgbClr val="00B050"/>
              </a:buClr>
              <a:buFont typeface="Arial" panose="020B0604020202020204" pitchFamily="34" charset="0"/>
              <a:buChar char="•"/>
            </a:pPr>
            <a:r>
              <a:rPr lang="en-US" dirty="0"/>
              <a:t>Jan Gidman, public governor, Rest of England </a:t>
            </a:r>
          </a:p>
          <a:p>
            <a:pPr marL="742950" lvl="1" indent="-285750">
              <a:buClr>
                <a:srgbClr val="00B050"/>
              </a:buClr>
              <a:buFont typeface="Arial" panose="020B0604020202020204" pitchFamily="34" charset="0"/>
              <a:buChar char="•"/>
            </a:pPr>
            <a:r>
              <a:rPr lang="en-US" dirty="0"/>
              <a:t>Fahim </a:t>
            </a:r>
            <a:r>
              <a:rPr lang="en-US" dirty="0" err="1"/>
              <a:t>Sayid</a:t>
            </a:r>
            <a:r>
              <a:rPr lang="en-US" dirty="0"/>
              <a:t>, public governor, Birkenhead </a:t>
            </a:r>
          </a:p>
          <a:p>
            <a:pPr marL="742950" lvl="1" indent="-285750">
              <a:buClr>
                <a:srgbClr val="00B050"/>
              </a:buClr>
              <a:buFont typeface="Arial" panose="020B0604020202020204" pitchFamily="34" charset="0"/>
              <a:buChar char="•"/>
            </a:pPr>
            <a:r>
              <a:rPr lang="en-US" dirty="0"/>
              <a:t>Jan Hegarty, staff governor </a:t>
            </a:r>
          </a:p>
          <a:p>
            <a:pPr marL="742950" lvl="1" indent="-285750">
              <a:buClr>
                <a:srgbClr val="00B050"/>
              </a:buClr>
              <a:buFont typeface="Arial" panose="020B0604020202020204" pitchFamily="34" charset="0"/>
              <a:buChar char="•"/>
            </a:pPr>
            <a:r>
              <a:rPr lang="en-US" dirty="0"/>
              <a:t>George Taylor, staff governor </a:t>
            </a:r>
          </a:p>
        </p:txBody>
      </p:sp>
      <p:sp>
        <p:nvSpPr>
          <p:cNvPr id="4" name="TextBox 3">
            <a:extLst>
              <a:ext uri="{FF2B5EF4-FFF2-40B4-BE49-F238E27FC236}">
                <a16:creationId xmlns:a16="http://schemas.microsoft.com/office/drawing/2014/main" id="{F1165AB4-222A-5EFB-2D7D-4EFBD0197EFC}"/>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28654274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082" y="1301275"/>
            <a:ext cx="8640960" cy="584775"/>
          </a:xfrm>
          <a:prstGeom prst="rect">
            <a:avLst/>
          </a:prstGeom>
          <a:noFill/>
        </p:spPr>
        <p:txBody>
          <a:bodyPr wrap="square" rtlCol="0">
            <a:spAutoFit/>
          </a:bodyPr>
          <a:lstStyle/>
          <a:p>
            <a:r>
              <a:rPr lang="en-GB" sz="3200" b="1" dirty="0" err="1">
                <a:solidFill>
                  <a:srgbClr val="002060"/>
                </a:solidFill>
              </a:rPr>
              <a:t>CoG</a:t>
            </a:r>
            <a:r>
              <a:rPr lang="en-GB" sz="3200" b="1" dirty="0">
                <a:solidFill>
                  <a:srgbClr val="002060"/>
                </a:solidFill>
              </a:rPr>
              <a:t> business during 2022-23</a:t>
            </a:r>
          </a:p>
        </p:txBody>
      </p:sp>
      <p:sp>
        <p:nvSpPr>
          <p:cNvPr id="3" name="TextBox 2"/>
          <p:cNvSpPr txBox="1"/>
          <p:nvPr/>
        </p:nvSpPr>
        <p:spPr>
          <a:xfrm>
            <a:off x="213262" y="1929853"/>
            <a:ext cx="11217805" cy="3293209"/>
          </a:xfrm>
          <a:prstGeom prst="rect">
            <a:avLst/>
          </a:prstGeom>
          <a:noFill/>
        </p:spPr>
        <p:txBody>
          <a:bodyPr wrap="square" rtlCol="0">
            <a:spAutoFit/>
          </a:bodyPr>
          <a:lstStyle/>
          <a:p>
            <a:pPr marL="180000" indent="-180000">
              <a:spcAft>
                <a:spcPts val="600"/>
              </a:spcAft>
              <a:buClr>
                <a:srgbClr val="0070C0"/>
              </a:buClr>
              <a:buFont typeface="Arial" pitchFamily="34" charset="0"/>
              <a:buChar char="•"/>
            </a:pPr>
            <a:r>
              <a:rPr lang="en-US" dirty="0"/>
              <a:t>The Council of Governors met </a:t>
            </a:r>
            <a:r>
              <a:rPr lang="en-US" b="1" dirty="0">
                <a:solidFill>
                  <a:srgbClr val="0070C0"/>
                </a:solidFill>
              </a:rPr>
              <a:t>formally on 3 occasions </a:t>
            </a:r>
            <a:r>
              <a:rPr lang="en-US" dirty="0"/>
              <a:t>and held </a:t>
            </a:r>
            <a:r>
              <a:rPr lang="en-US" b="1" dirty="0">
                <a:solidFill>
                  <a:srgbClr val="0070C0"/>
                </a:solidFill>
              </a:rPr>
              <a:t>2 informal development sessions</a:t>
            </a:r>
          </a:p>
          <a:p>
            <a:pPr>
              <a:spcAft>
                <a:spcPts val="600"/>
              </a:spcAft>
              <a:buClr>
                <a:srgbClr val="0070C0"/>
              </a:buClr>
            </a:pPr>
            <a:endParaRPr lang="en-US" sz="1100" b="1" dirty="0">
              <a:solidFill>
                <a:srgbClr val="0070C0"/>
              </a:solidFill>
            </a:endParaRPr>
          </a:p>
          <a:p>
            <a:pPr>
              <a:spcAft>
                <a:spcPts val="600"/>
              </a:spcAft>
              <a:buClr>
                <a:srgbClr val="0070C0"/>
              </a:buClr>
            </a:pPr>
            <a:r>
              <a:rPr lang="en-US" b="1" dirty="0">
                <a:solidFill>
                  <a:srgbClr val="0070C0"/>
                </a:solidFill>
              </a:rPr>
              <a:t>Key business included </a:t>
            </a:r>
          </a:p>
          <a:p>
            <a:pPr marL="180000" indent="-180000">
              <a:spcAft>
                <a:spcPts val="600"/>
              </a:spcAft>
              <a:buClr>
                <a:srgbClr val="0070C0"/>
              </a:buClr>
              <a:buFont typeface="Arial" pitchFamily="34" charset="0"/>
              <a:buChar char="•"/>
            </a:pPr>
            <a:r>
              <a:rPr lang="en-US" dirty="0"/>
              <a:t>The governors formally </a:t>
            </a:r>
            <a:r>
              <a:rPr lang="en-US" b="1" dirty="0">
                <a:solidFill>
                  <a:srgbClr val="0070C0"/>
                </a:solidFill>
              </a:rPr>
              <a:t>appointed a new Non-Executive Director/Audit Chair </a:t>
            </a:r>
            <a:r>
              <a:rPr lang="en-US" dirty="0"/>
              <a:t>for the Trust </a:t>
            </a:r>
          </a:p>
          <a:p>
            <a:pPr marL="180000" indent="-180000">
              <a:spcAft>
                <a:spcPts val="600"/>
              </a:spcAft>
              <a:buClr>
                <a:srgbClr val="0070C0"/>
              </a:buClr>
              <a:buFont typeface="Arial" pitchFamily="34" charset="0"/>
              <a:buChar char="•"/>
            </a:pPr>
            <a:r>
              <a:rPr lang="en-US" dirty="0"/>
              <a:t>The governors established a sub-group to lead the process to </a:t>
            </a:r>
            <a:r>
              <a:rPr lang="en-US" b="1" dirty="0">
                <a:solidFill>
                  <a:srgbClr val="0070C0"/>
                </a:solidFill>
              </a:rPr>
              <a:t>appoint new external auditors </a:t>
            </a:r>
            <a:r>
              <a:rPr lang="en-US" dirty="0"/>
              <a:t>for the Trust which resulted in the successful appointment of Grant Thornton </a:t>
            </a:r>
          </a:p>
          <a:p>
            <a:pPr marL="180000" indent="-180000">
              <a:spcAft>
                <a:spcPts val="600"/>
              </a:spcAft>
              <a:buClr>
                <a:srgbClr val="0070C0"/>
              </a:buClr>
              <a:buFont typeface="Arial" pitchFamily="34" charset="0"/>
              <a:buChar char="•"/>
            </a:pPr>
            <a:r>
              <a:rPr lang="en-US" dirty="0"/>
              <a:t>The governor Remuneration and Nomination sub-group convened to agree the process for the </a:t>
            </a:r>
            <a:r>
              <a:rPr lang="en-US" b="1" dirty="0">
                <a:solidFill>
                  <a:srgbClr val="0070C0"/>
                </a:solidFill>
              </a:rPr>
              <a:t>reappointment of one Non-Executive Director and the Trust Chair </a:t>
            </a:r>
            <a:r>
              <a:rPr lang="en-US" dirty="0"/>
              <a:t>(due in September 2023)</a:t>
            </a:r>
          </a:p>
          <a:p>
            <a:pPr marL="180000" indent="-180000">
              <a:spcAft>
                <a:spcPts val="600"/>
              </a:spcAft>
              <a:buClr>
                <a:srgbClr val="0070C0"/>
              </a:buClr>
              <a:buFont typeface="Arial" pitchFamily="34" charset="0"/>
              <a:buChar char="•"/>
            </a:pPr>
            <a:r>
              <a:rPr lang="en-US" dirty="0"/>
              <a:t>The governors supported the judging process for the </a:t>
            </a:r>
            <a:r>
              <a:rPr lang="en-US" b="1" dirty="0">
                <a:solidFill>
                  <a:srgbClr val="0070C0"/>
                </a:solidFill>
              </a:rPr>
              <a:t>Team WCHC Awards 2022 </a:t>
            </a:r>
          </a:p>
          <a:p>
            <a:pPr marL="180000" indent="-180000">
              <a:spcAft>
                <a:spcPts val="600"/>
              </a:spcAft>
              <a:buClr>
                <a:srgbClr val="0070C0"/>
              </a:buClr>
              <a:buFont typeface="Arial" pitchFamily="34" charset="0"/>
              <a:buChar char="•"/>
            </a:pPr>
            <a:r>
              <a:rPr lang="en-US" dirty="0"/>
              <a:t>The governors received regular reports on the delivery of the Trust Five Year </a:t>
            </a:r>
            <a:r>
              <a:rPr lang="en-US" dirty="0" err="1"/>
              <a:t>Organisational</a:t>
            </a:r>
            <a:r>
              <a:rPr lang="en-US" dirty="0"/>
              <a:t> Strategy  </a:t>
            </a:r>
          </a:p>
        </p:txBody>
      </p:sp>
      <p:sp>
        <p:nvSpPr>
          <p:cNvPr id="4" name="TextBox 3">
            <a:extLst>
              <a:ext uri="{FF2B5EF4-FFF2-40B4-BE49-F238E27FC236}">
                <a16:creationId xmlns:a16="http://schemas.microsoft.com/office/drawing/2014/main" id="{A6F0D6A8-607F-D602-09FF-009D41EAF6DA}"/>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41497312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818" y="1259216"/>
            <a:ext cx="8640960" cy="584775"/>
          </a:xfrm>
          <a:prstGeom prst="rect">
            <a:avLst/>
          </a:prstGeom>
          <a:noFill/>
        </p:spPr>
        <p:txBody>
          <a:bodyPr wrap="square" rtlCol="0">
            <a:spAutoFit/>
          </a:bodyPr>
          <a:lstStyle/>
          <a:p>
            <a:r>
              <a:rPr lang="en-GB" sz="3200" b="1" dirty="0">
                <a:solidFill>
                  <a:srgbClr val="002060"/>
                </a:solidFill>
              </a:rPr>
              <a:t>Membership</a:t>
            </a:r>
          </a:p>
        </p:txBody>
      </p:sp>
      <p:sp>
        <p:nvSpPr>
          <p:cNvPr id="3" name="TextBox 2"/>
          <p:cNvSpPr txBox="1"/>
          <p:nvPr/>
        </p:nvSpPr>
        <p:spPr>
          <a:xfrm>
            <a:off x="159818" y="1778857"/>
            <a:ext cx="11037916" cy="3685624"/>
          </a:xfrm>
          <a:prstGeom prst="rect">
            <a:avLst/>
          </a:prstGeom>
          <a:noFill/>
        </p:spPr>
        <p:txBody>
          <a:bodyPr wrap="square" rtlCol="0">
            <a:spAutoFit/>
          </a:bodyPr>
          <a:lstStyle/>
          <a:p>
            <a:pPr marL="180000" indent="-180000">
              <a:lnSpc>
                <a:spcPct val="150000"/>
              </a:lnSpc>
              <a:spcAft>
                <a:spcPts val="300"/>
              </a:spcAft>
              <a:buClr>
                <a:srgbClr val="0070C0"/>
              </a:buClr>
              <a:buFont typeface="Arial" panose="020B0604020202020204" pitchFamily="34" charset="0"/>
              <a:buChar char="•"/>
            </a:pPr>
            <a:r>
              <a:rPr lang="en-GB" dirty="0"/>
              <a:t>At the end of 2022-23 the Trust had </a:t>
            </a:r>
            <a:r>
              <a:rPr lang="en-GB" b="1" dirty="0">
                <a:solidFill>
                  <a:srgbClr val="0070C0"/>
                </a:solidFill>
              </a:rPr>
              <a:t>8,031 </a:t>
            </a:r>
            <a:r>
              <a:rPr lang="en-GB" dirty="0"/>
              <a:t>members</a:t>
            </a:r>
          </a:p>
          <a:p>
            <a:pPr marL="648000" lvl="1" indent="-180000">
              <a:buClr>
                <a:srgbClr val="00B050"/>
              </a:buClr>
              <a:buFont typeface="Arial" panose="020B0604020202020204" pitchFamily="34" charset="0"/>
              <a:buChar char="•"/>
            </a:pPr>
            <a:r>
              <a:rPr lang="en-GB" dirty="0"/>
              <a:t>5,927 public members </a:t>
            </a:r>
          </a:p>
          <a:p>
            <a:pPr marL="648000" lvl="1" indent="-180000">
              <a:buClr>
                <a:srgbClr val="00B050"/>
              </a:buClr>
              <a:buFont typeface="Arial" panose="020B0604020202020204" pitchFamily="34" charset="0"/>
              <a:buChar char="•"/>
            </a:pPr>
            <a:r>
              <a:rPr lang="en-GB" dirty="0"/>
              <a:t>2,104 staff members  </a:t>
            </a:r>
          </a:p>
          <a:p>
            <a:pPr marL="180000" indent="-180000">
              <a:spcAft>
                <a:spcPts val="300"/>
              </a:spcAft>
              <a:buClr>
                <a:srgbClr val="0070C0"/>
              </a:buClr>
              <a:buFont typeface="Arial" panose="020B0604020202020204" pitchFamily="34" charset="0"/>
              <a:buChar char="•"/>
            </a:pPr>
            <a:endParaRPr lang="en-GB" sz="1100" dirty="0"/>
          </a:p>
          <a:p>
            <a:pPr marL="180000" indent="-180000">
              <a:spcAft>
                <a:spcPts val="300"/>
              </a:spcAft>
              <a:buClr>
                <a:srgbClr val="0070C0"/>
              </a:buClr>
              <a:buFont typeface="Arial" panose="020B0604020202020204" pitchFamily="34" charset="0"/>
              <a:buChar char="•"/>
            </a:pPr>
            <a:r>
              <a:rPr lang="en-GB" dirty="0"/>
              <a:t>The </a:t>
            </a:r>
            <a:r>
              <a:rPr lang="en-GB" b="1" dirty="0">
                <a:solidFill>
                  <a:srgbClr val="0070C0"/>
                </a:solidFill>
              </a:rPr>
              <a:t>‘Your Voice’ and INVOLVE </a:t>
            </a:r>
            <a:r>
              <a:rPr lang="en-GB" dirty="0"/>
              <a:t>groups provide a forum for our members and governors to engage with the Trust and each other to share the views of the public and to: </a:t>
            </a:r>
          </a:p>
          <a:p>
            <a:pPr marL="648000" lvl="1" indent="-180000">
              <a:spcAft>
                <a:spcPts val="600"/>
              </a:spcAft>
              <a:buClr>
                <a:srgbClr val="00B050"/>
              </a:buClr>
              <a:buFont typeface="Arial" panose="020B0604020202020204" pitchFamily="34" charset="0"/>
              <a:buChar char="•"/>
            </a:pPr>
            <a:r>
              <a:rPr lang="en-GB" sz="1600" dirty="0">
                <a:latin typeface="Calibri" panose="020F0502020204030204" pitchFamily="34" charset="0"/>
                <a:cs typeface="Calibri" panose="020F0502020204030204" pitchFamily="34" charset="0"/>
              </a:rPr>
              <a:t>improve the experiences of people receiving care from the Trust</a:t>
            </a:r>
          </a:p>
          <a:p>
            <a:pPr marL="648000" lvl="1" indent="-180000">
              <a:spcAft>
                <a:spcPts val="600"/>
              </a:spcAft>
              <a:buClr>
                <a:srgbClr val="00B050"/>
              </a:buClr>
              <a:buFont typeface="Arial" panose="020B0604020202020204" pitchFamily="34" charset="0"/>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share patient, service user and public feedback intelligence including compliments, concerns and learning from complaints and the national Friends and Family (FFT) score </a:t>
            </a:r>
          </a:p>
          <a:p>
            <a:pPr marL="648000" lvl="1" indent="-180000">
              <a:spcAft>
                <a:spcPts val="600"/>
              </a:spcAft>
              <a:buClr>
                <a:srgbClr val="00B050"/>
              </a:buClr>
              <a:buFont typeface="Arial" panose="020B0604020202020204" pitchFamily="34" charset="0"/>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report to the group on the patient and service user experience aspects of the Trust’s annual quality goals</a:t>
            </a:r>
          </a:p>
          <a:p>
            <a:pPr marL="648000" lvl="1" indent="-180000">
              <a:spcAft>
                <a:spcPts val="600"/>
              </a:spcAft>
              <a:buClr>
                <a:srgbClr val="00B050"/>
              </a:buClr>
              <a:buFont typeface="Arial" panose="020B0604020202020204" pitchFamily="34" charset="0"/>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input into the development of new quality goals (following governor input) </a:t>
            </a:r>
          </a:p>
          <a:p>
            <a:pPr marL="648000" lvl="1" indent="-180000">
              <a:spcAft>
                <a:spcPts val="600"/>
              </a:spcAft>
              <a:buClr>
                <a:srgbClr val="00B050"/>
              </a:buClr>
              <a:buFont typeface="Arial" panose="020B0604020202020204" pitchFamily="34" charset="0"/>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contribute and share views on service redesign and key projects </a:t>
            </a:r>
          </a:p>
        </p:txBody>
      </p:sp>
      <p:pic>
        <p:nvPicPr>
          <p:cNvPr id="5" name="Picture 4">
            <a:extLst>
              <a:ext uri="{FF2B5EF4-FFF2-40B4-BE49-F238E27FC236}">
                <a16:creationId xmlns:a16="http://schemas.microsoft.com/office/drawing/2014/main" id="{E409EF62-C1BD-4F21-8CD6-8FCEF47E9FA0}"/>
              </a:ext>
            </a:extLst>
          </p:cNvPr>
          <p:cNvPicPr>
            <a:picLocks noChangeAspect="1"/>
          </p:cNvPicPr>
          <p:nvPr/>
        </p:nvPicPr>
        <p:blipFill rotWithShape="1">
          <a:blip r:embed="rId3"/>
          <a:srcRect l="8728" t="22001" r="68113" b="50000"/>
          <a:stretch/>
        </p:blipFill>
        <p:spPr>
          <a:xfrm>
            <a:off x="9298839" y="5598784"/>
            <a:ext cx="2400102" cy="816092"/>
          </a:xfrm>
          <a:prstGeom prst="rect">
            <a:avLst/>
          </a:prstGeom>
        </p:spPr>
      </p:pic>
      <p:sp>
        <p:nvSpPr>
          <p:cNvPr id="4" name="TextBox 3">
            <a:extLst>
              <a:ext uri="{FF2B5EF4-FFF2-40B4-BE49-F238E27FC236}">
                <a16:creationId xmlns:a16="http://schemas.microsoft.com/office/drawing/2014/main" id="{EE2EFDCE-5D53-EACB-8EBD-A2F89807F87E}"/>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19663272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304" y="1301275"/>
            <a:ext cx="8640960" cy="584775"/>
          </a:xfrm>
          <a:prstGeom prst="rect">
            <a:avLst/>
          </a:prstGeom>
          <a:noFill/>
        </p:spPr>
        <p:txBody>
          <a:bodyPr wrap="square" rtlCol="0">
            <a:spAutoFit/>
          </a:bodyPr>
          <a:lstStyle/>
          <a:p>
            <a:r>
              <a:rPr lang="en-GB" sz="3200" b="1" dirty="0">
                <a:solidFill>
                  <a:srgbClr val="002060"/>
                </a:solidFill>
              </a:rPr>
              <a:t>Future Council of Governor elections </a:t>
            </a:r>
          </a:p>
        </p:txBody>
      </p:sp>
      <p:sp>
        <p:nvSpPr>
          <p:cNvPr id="3" name="TextBox 2"/>
          <p:cNvSpPr txBox="1"/>
          <p:nvPr/>
        </p:nvSpPr>
        <p:spPr>
          <a:xfrm>
            <a:off x="179034" y="1929853"/>
            <a:ext cx="11217805" cy="615553"/>
          </a:xfrm>
          <a:prstGeom prst="rect">
            <a:avLst/>
          </a:prstGeom>
          <a:noFill/>
        </p:spPr>
        <p:txBody>
          <a:bodyPr wrap="square" rtlCol="0">
            <a:spAutoFit/>
          </a:bodyPr>
          <a:lstStyle/>
          <a:p>
            <a:pPr marL="180000" indent="-180000">
              <a:spcAft>
                <a:spcPts val="600"/>
              </a:spcAft>
              <a:buClr>
                <a:srgbClr val="0070C0"/>
              </a:buClr>
              <a:buFont typeface="Arial" pitchFamily="34" charset="0"/>
              <a:buChar char="•"/>
            </a:pPr>
            <a:r>
              <a:rPr lang="en-US" dirty="0"/>
              <a:t>The next elections for public and staff governors will take place in Spring 2024, as amended in the FT constitution </a:t>
            </a:r>
            <a:endParaRPr lang="en-US" b="1" dirty="0">
              <a:solidFill>
                <a:srgbClr val="0070C0"/>
              </a:solidFill>
            </a:endParaRPr>
          </a:p>
          <a:p>
            <a:pPr>
              <a:spcAft>
                <a:spcPts val="600"/>
              </a:spcAft>
              <a:buClr>
                <a:srgbClr val="0070C0"/>
              </a:buClr>
            </a:pPr>
            <a:endParaRPr lang="en-US" sz="1100" b="1" dirty="0">
              <a:solidFill>
                <a:srgbClr val="0070C0"/>
              </a:solidFill>
            </a:endParaRPr>
          </a:p>
        </p:txBody>
      </p:sp>
      <p:sp>
        <p:nvSpPr>
          <p:cNvPr id="5" name="TextBox 4">
            <a:extLst>
              <a:ext uri="{FF2B5EF4-FFF2-40B4-BE49-F238E27FC236}">
                <a16:creationId xmlns:a16="http://schemas.microsoft.com/office/drawing/2014/main" id="{A94CD01B-A525-E006-99BB-76FB334EBE99}"/>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graphicFrame>
        <p:nvGraphicFramePr>
          <p:cNvPr id="7" name="Table 7">
            <a:extLst>
              <a:ext uri="{FF2B5EF4-FFF2-40B4-BE49-F238E27FC236}">
                <a16:creationId xmlns:a16="http://schemas.microsoft.com/office/drawing/2014/main" id="{9753963A-ED4F-012A-E2A0-D24E2CFBDD07}"/>
              </a:ext>
            </a:extLst>
          </p:cNvPr>
          <p:cNvGraphicFramePr>
            <a:graphicFrameLocks noGrp="1"/>
          </p:cNvGraphicFramePr>
          <p:nvPr>
            <p:extLst>
              <p:ext uri="{D42A27DB-BD31-4B8C-83A1-F6EECF244321}">
                <p14:modId xmlns:p14="http://schemas.microsoft.com/office/powerpoint/2010/main" val="1686041412"/>
              </p:ext>
            </p:extLst>
          </p:nvPr>
        </p:nvGraphicFramePr>
        <p:xfrm>
          <a:off x="448937" y="2706201"/>
          <a:ext cx="5486402" cy="2225040"/>
        </p:xfrm>
        <a:graphic>
          <a:graphicData uri="http://schemas.openxmlformats.org/drawingml/2006/table">
            <a:tbl>
              <a:tblPr firstRow="1" bandRow="1">
                <a:tableStyleId>{5C22544A-7EE6-4342-B048-85BDC9FD1C3A}</a:tableStyleId>
              </a:tblPr>
              <a:tblGrid>
                <a:gridCol w="2743201">
                  <a:extLst>
                    <a:ext uri="{9D8B030D-6E8A-4147-A177-3AD203B41FA5}">
                      <a16:colId xmlns:a16="http://schemas.microsoft.com/office/drawing/2014/main" val="4151631883"/>
                    </a:ext>
                  </a:extLst>
                </a:gridCol>
                <a:gridCol w="2743201">
                  <a:extLst>
                    <a:ext uri="{9D8B030D-6E8A-4147-A177-3AD203B41FA5}">
                      <a16:colId xmlns:a16="http://schemas.microsoft.com/office/drawing/2014/main" val="3638134038"/>
                    </a:ext>
                  </a:extLst>
                </a:gridCol>
              </a:tblGrid>
              <a:tr h="370840">
                <a:tc>
                  <a:txBody>
                    <a:bodyPr/>
                    <a:lstStyle/>
                    <a:p>
                      <a:r>
                        <a:rPr lang="en-GB" dirty="0"/>
                        <a:t>Constituency</a:t>
                      </a:r>
                    </a:p>
                  </a:txBody>
                  <a:tcPr/>
                </a:tc>
                <a:tc>
                  <a:txBody>
                    <a:bodyPr/>
                    <a:lstStyle/>
                    <a:p>
                      <a:r>
                        <a:rPr lang="en-GB" dirty="0"/>
                        <a:t>Seats</a:t>
                      </a:r>
                    </a:p>
                  </a:txBody>
                  <a:tcPr/>
                </a:tc>
                <a:extLst>
                  <a:ext uri="{0D108BD9-81ED-4DB2-BD59-A6C34878D82A}">
                    <a16:rowId xmlns:a16="http://schemas.microsoft.com/office/drawing/2014/main" val="1464491796"/>
                  </a:ext>
                </a:extLst>
              </a:tr>
              <a:tr h="370840">
                <a:tc>
                  <a:txBody>
                    <a:bodyPr/>
                    <a:lstStyle/>
                    <a:p>
                      <a:r>
                        <a:rPr lang="en-GB" dirty="0"/>
                        <a:t>Birkenhead</a:t>
                      </a:r>
                    </a:p>
                  </a:txBody>
                  <a:tcPr/>
                </a:tc>
                <a:tc>
                  <a:txBody>
                    <a:bodyPr/>
                    <a:lstStyle/>
                    <a:p>
                      <a:r>
                        <a:rPr lang="en-GB" dirty="0"/>
                        <a:t>2</a:t>
                      </a:r>
                    </a:p>
                  </a:txBody>
                  <a:tcPr/>
                </a:tc>
                <a:extLst>
                  <a:ext uri="{0D108BD9-81ED-4DB2-BD59-A6C34878D82A}">
                    <a16:rowId xmlns:a16="http://schemas.microsoft.com/office/drawing/2014/main" val="318900880"/>
                  </a:ext>
                </a:extLst>
              </a:tr>
              <a:tr h="370840">
                <a:tc>
                  <a:txBody>
                    <a:bodyPr/>
                    <a:lstStyle/>
                    <a:p>
                      <a:r>
                        <a:rPr lang="en-GB" dirty="0"/>
                        <a:t>Rest of England</a:t>
                      </a:r>
                    </a:p>
                  </a:txBody>
                  <a:tcPr/>
                </a:tc>
                <a:tc>
                  <a:txBody>
                    <a:bodyPr/>
                    <a:lstStyle/>
                    <a:p>
                      <a:r>
                        <a:rPr lang="en-GB" dirty="0"/>
                        <a:t>1</a:t>
                      </a:r>
                    </a:p>
                  </a:txBody>
                  <a:tcPr/>
                </a:tc>
                <a:extLst>
                  <a:ext uri="{0D108BD9-81ED-4DB2-BD59-A6C34878D82A}">
                    <a16:rowId xmlns:a16="http://schemas.microsoft.com/office/drawing/2014/main" val="1453271577"/>
                  </a:ext>
                </a:extLst>
              </a:tr>
              <a:tr h="370840">
                <a:tc>
                  <a:txBody>
                    <a:bodyPr/>
                    <a:lstStyle/>
                    <a:p>
                      <a:r>
                        <a:rPr lang="en-GB" dirty="0"/>
                        <a:t>Staff</a:t>
                      </a:r>
                    </a:p>
                  </a:txBody>
                  <a:tcPr/>
                </a:tc>
                <a:tc>
                  <a:txBody>
                    <a:bodyPr/>
                    <a:lstStyle/>
                    <a:p>
                      <a:r>
                        <a:rPr lang="en-GB" dirty="0"/>
                        <a:t>1</a:t>
                      </a:r>
                    </a:p>
                  </a:txBody>
                  <a:tcPr/>
                </a:tc>
                <a:extLst>
                  <a:ext uri="{0D108BD9-81ED-4DB2-BD59-A6C34878D82A}">
                    <a16:rowId xmlns:a16="http://schemas.microsoft.com/office/drawing/2014/main" val="3817975829"/>
                  </a:ext>
                </a:extLst>
              </a:tr>
              <a:tr h="370840">
                <a:tc>
                  <a:txBody>
                    <a:bodyPr/>
                    <a:lstStyle/>
                    <a:p>
                      <a:r>
                        <a:rPr lang="en-GB" dirty="0"/>
                        <a:t>Wallasey</a:t>
                      </a:r>
                    </a:p>
                  </a:txBody>
                  <a:tcPr/>
                </a:tc>
                <a:tc>
                  <a:txBody>
                    <a:bodyPr/>
                    <a:lstStyle/>
                    <a:p>
                      <a:r>
                        <a:rPr lang="en-GB" dirty="0"/>
                        <a:t>3</a:t>
                      </a:r>
                    </a:p>
                  </a:txBody>
                  <a:tcPr/>
                </a:tc>
                <a:extLst>
                  <a:ext uri="{0D108BD9-81ED-4DB2-BD59-A6C34878D82A}">
                    <a16:rowId xmlns:a16="http://schemas.microsoft.com/office/drawing/2014/main" val="3073610311"/>
                  </a:ext>
                </a:extLst>
              </a:tr>
              <a:tr h="370840">
                <a:tc>
                  <a:txBody>
                    <a:bodyPr/>
                    <a:lstStyle/>
                    <a:p>
                      <a:r>
                        <a:rPr lang="en-GB" dirty="0"/>
                        <a:t>Wirral West</a:t>
                      </a:r>
                    </a:p>
                  </a:txBody>
                  <a:tcPr/>
                </a:tc>
                <a:tc>
                  <a:txBody>
                    <a:bodyPr/>
                    <a:lstStyle/>
                    <a:p>
                      <a:r>
                        <a:rPr lang="en-GB" dirty="0"/>
                        <a:t>1</a:t>
                      </a:r>
                    </a:p>
                  </a:txBody>
                  <a:tcPr/>
                </a:tc>
                <a:extLst>
                  <a:ext uri="{0D108BD9-81ED-4DB2-BD59-A6C34878D82A}">
                    <a16:rowId xmlns:a16="http://schemas.microsoft.com/office/drawing/2014/main" val="3284849474"/>
                  </a:ext>
                </a:extLst>
              </a:tr>
            </a:tbl>
          </a:graphicData>
        </a:graphic>
      </p:graphicFrame>
    </p:spTree>
    <p:extLst>
      <p:ext uri="{BB962C8B-B14F-4D97-AF65-F5344CB8AC3E}">
        <p14:creationId xmlns:p14="http://schemas.microsoft.com/office/powerpoint/2010/main" val="26392603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677" y="1301275"/>
            <a:ext cx="8640960" cy="584775"/>
          </a:xfrm>
          <a:prstGeom prst="rect">
            <a:avLst/>
          </a:prstGeom>
          <a:noFill/>
        </p:spPr>
        <p:txBody>
          <a:bodyPr wrap="square" rtlCol="0">
            <a:spAutoFit/>
          </a:bodyPr>
          <a:lstStyle/>
          <a:p>
            <a:r>
              <a:rPr lang="en-GB" sz="3200" b="1" dirty="0">
                <a:solidFill>
                  <a:srgbClr val="002060"/>
                </a:solidFill>
              </a:rPr>
              <a:t>Shadow governors </a:t>
            </a:r>
          </a:p>
        </p:txBody>
      </p:sp>
      <p:sp>
        <p:nvSpPr>
          <p:cNvPr id="3" name="TextBox 2"/>
          <p:cNvSpPr txBox="1"/>
          <p:nvPr/>
        </p:nvSpPr>
        <p:spPr>
          <a:xfrm>
            <a:off x="389298" y="1929853"/>
            <a:ext cx="10612842" cy="3724096"/>
          </a:xfrm>
          <a:prstGeom prst="rect">
            <a:avLst/>
          </a:prstGeom>
          <a:noFill/>
        </p:spPr>
        <p:txBody>
          <a:bodyPr wrap="square" rtlCol="0">
            <a:spAutoFit/>
          </a:bodyPr>
          <a:lstStyle/>
          <a:p>
            <a:pPr marL="180000" indent="-180000">
              <a:spcAft>
                <a:spcPts val="1200"/>
              </a:spcAft>
              <a:buClr>
                <a:srgbClr val="0070C0"/>
              </a:buClr>
              <a:buFont typeface="Arial" pitchFamily="34" charset="0"/>
              <a:buChar char="•"/>
            </a:pPr>
            <a:r>
              <a:rPr lang="en-US" dirty="0"/>
              <a:t>The Trust is actively seeking Shadow Governors to join the </a:t>
            </a:r>
            <a:r>
              <a:rPr lang="en-US" dirty="0" err="1"/>
              <a:t>CoG</a:t>
            </a:r>
            <a:r>
              <a:rPr lang="en-US" dirty="0"/>
              <a:t> to support engagement and future succession planning </a:t>
            </a:r>
          </a:p>
          <a:p>
            <a:pPr>
              <a:spcAft>
                <a:spcPts val="600"/>
              </a:spcAft>
              <a:buClr>
                <a:srgbClr val="0070C0"/>
              </a:buClr>
            </a:pPr>
            <a:r>
              <a:rPr lang="en-US" b="1" dirty="0">
                <a:solidFill>
                  <a:srgbClr val="0070C0"/>
                </a:solidFill>
              </a:rPr>
              <a:t>Shadow Governor </a:t>
            </a:r>
            <a:endParaRPr lang="en-US" dirty="0">
              <a:solidFill>
                <a:srgbClr val="0070C0"/>
              </a:solidFill>
            </a:endParaRPr>
          </a:p>
          <a:p>
            <a:pPr marL="180000" lvl="1" indent="-180000">
              <a:spcAft>
                <a:spcPts val="600"/>
              </a:spcAft>
              <a:buClr>
                <a:srgbClr val="0070C0"/>
              </a:buClr>
              <a:buFont typeface="Arial" pitchFamily="34" charset="0"/>
              <a:buChar char="•"/>
            </a:pPr>
            <a:r>
              <a:rPr lang="en-US" dirty="0"/>
              <a:t>a person appointed by the </a:t>
            </a:r>
            <a:r>
              <a:rPr lang="en-US" dirty="0" err="1"/>
              <a:t>CoG</a:t>
            </a:r>
            <a:r>
              <a:rPr lang="en-US" dirty="0"/>
              <a:t> who has the knowledge, experience and skills required to contribute but is not elected and therefore does not carry the same statutory duties </a:t>
            </a:r>
          </a:p>
          <a:p>
            <a:pPr marL="180000" lvl="1" indent="-180000">
              <a:spcAft>
                <a:spcPts val="600"/>
              </a:spcAft>
              <a:buClr>
                <a:srgbClr val="0070C0"/>
              </a:buClr>
              <a:buFont typeface="Arial" pitchFamily="34" charset="0"/>
              <a:buChar char="•"/>
            </a:pPr>
            <a:r>
              <a:rPr lang="en-GB" dirty="0">
                <a:cs typeface="Arial" panose="020B0604020202020204" pitchFamily="34" charset="0"/>
              </a:rPr>
              <a:t>No alignment to a constituency </a:t>
            </a:r>
          </a:p>
          <a:p>
            <a:pPr marL="180000" lvl="1" indent="-180000">
              <a:spcAft>
                <a:spcPts val="600"/>
              </a:spcAft>
              <a:buClr>
                <a:srgbClr val="0070C0"/>
              </a:buClr>
              <a:buFont typeface="Arial" pitchFamily="34" charset="0"/>
              <a:buChar char="•"/>
            </a:pPr>
            <a:r>
              <a:rPr lang="en-GB" dirty="0">
                <a:cs typeface="Arial" panose="020B0604020202020204" pitchFamily="34" charset="0"/>
              </a:rPr>
              <a:t>For a period of 12-months allowing the opportunity to stand for election at the next round </a:t>
            </a:r>
          </a:p>
          <a:p>
            <a:pPr marL="180000" lvl="1" indent="-180000">
              <a:spcAft>
                <a:spcPts val="600"/>
              </a:spcAft>
              <a:buClr>
                <a:srgbClr val="0070C0"/>
              </a:buClr>
              <a:buFont typeface="Arial" pitchFamily="34" charset="0"/>
              <a:buChar char="•"/>
            </a:pPr>
            <a:r>
              <a:rPr lang="en-GB" dirty="0">
                <a:cs typeface="Arial" panose="020B0604020202020204" pitchFamily="34" charset="0"/>
              </a:rPr>
              <a:t>No requirement to stand for election </a:t>
            </a:r>
          </a:p>
          <a:p>
            <a:pPr marL="180000" lvl="1" indent="-180000">
              <a:spcAft>
                <a:spcPts val="600"/>
              </a:spcAft>
              <a:buClr>
                <a:srgbClr val="0070C0"/>
              </a:buClr>
              <a:buFont typeface="Arial" pitchFamily="34" charset="0"/>
              <a:buChar char="•"/>
            </a:pPr>
            <a:r>
              <a:rPr lang="en-GB" dirty="0">
                <a:cs typeface="Arial" panose="020B0604020202020204" pitchFamily="34" charset="0"/>
              </a:rPr>
              <a:t>The number of shadow governors will equal the number of vacant seats +/- (</a:t>
            </a:r>
            <a:r>
              <a:rPr lang="en-GB" dirty="0" err="1">
                <a:cs typeface="Arial" panose="020B0604020202020204" pitchFamily="34" charset="0"/>
              </a:rPr>
              <a:t>ie</a:t>
            </a:r>
            <a:r>
              <a:rPr lang="en-GB" dirty="0">
                <a:cs typeface="Arial" panose="020B0604020202020204" pitchFamily="34" charset="0"/>
              </a:rPr>
              <a:t>, currently 5 seats) </a:t>
            </a:r>
          </a:p>
          <a:p>
            <a:pPr marL="180000" lvl="1" indent="-180000">
              <a:spcAft>
                <a:spcPts val="600"/>
              </a:spcAft>
              <a:buClr>
                <a:srgbClr val="0070C0"/>
              </a:buClr>
              <a:buFont typeface="Arial" pitchFamily="34" charset="0"/>
              <a:buChar char="•"/>
            </a:pPr>
            <a:r>
              <a:rPr lang="en-GB" dirty="0">
                <a:cs typeface="Arial" panose="020B0604020202020204" pitchFamily="34" charset="0"/>
              </a:rPr>
              <a:t>Informal selection process with brief personal statement / EOIs on why and skills / expertise</a:t>
            </a:r>
            <a:endParaRPr lang="en-US" sz="2000" b="1" dirty="0">
              <a:solidFill>
                <a:srgbClr val="0070C0"/>
              </a:solidFill>
            </a:endParaRPr>
          </a:p>
          <a:p>
            <a:pPr>
              <a:spcAft>
                <a:spcPts val="600"/>
              </a:spcAft>
              <a:buClr>
                <a:srgbClr val="0070C0"/>
              </a:buClr>
            </a:pPr>
            <a:endParaRPr lang="en-US" sz="1100" b="1" dirty="0">
              <a:solidFill>
                <a:srgbClr val="0070C0"/>
              </a:solidFill>
            </a:endParaRPr>
          </a:p>
        </p:txBody>
      </p:sp>
      <p:sp>
        <p:nvSpPr>
          <p:cNvPr id="4" name="TextBox 3">
            <a:extLst>
              <a:ext uri="{FF2B5EF4-FFF2-40B4-BE49-F238E27FC236}">
                <a16:creationId xmlns:a16="http://schemas.microsoft.com/office/drawing/2014/main" id="{47485D91-0C48-D482-94D9-19B33A6F2F65}"/>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33807116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910" y="1320785"/>
            <a:ext cx="8640960" cy="584775"/>
          </a:xfrm>
          <a:prstGeom prst="rect">
            <a:avLst/>
          </a:prstGeom>
          <a:noFill/>
        </p:spPr>
        <p:txBody>
          <a:bodyPr wrap="square" rtlCol="0">
            <a:spAutoFit/>
          </a:bodyPr>
          <a:lstStyle/>
          <a:p>
            <a:r>
              <a:rPr lang="en-GB" sz="3200" b="1" dirty="0">
                <a:solidFill>
                  <a:srgbClr val="002060"/>
                </a:solidFill>
              </a:rPr>
              <a:t>How to contact your governors?</a:t>
            </a:r>
          </a:p>
        </p:txBody>
      </p:sp>
      <p:sp>
        <p:nvSpPr>
          <p:cNvPr id="3" name="TextBox 2"/>
          <p:cNvSpPr txBox="1"/>
          <p:nvPr/>
        </p:nvSpPr>
        <p:spPr>
          <a:xfrm>
            <a:off x="189752" y="2013173"/>
            <a:ext cx="11285476" cy="3524042"/>
          </a:xfrm>
          <a:prstGeom prst="rect">
            <a:avLst/>
          </a:prstGeom>
          <a:noFill/>
        </p:spPr>
        <p:txBody>
          <a:bodyPr wrap="square" rtlCol="0">
            <a:spAutoFit/>
          </a:bodyPr>
          <a:lstStyle/>
          <a:p>
            <a:pPr marL="180000" indent="-180000">
              <a:buClr>
                <a:srgbClr val="0070C0"/>
              </a:buClr>
              <a:buFont typeface="Arial" pitchFamily="34" charset="0"/>
              <a:buChar char="•"/>
            </a:pPr>
            <a:r>
              <a:rPr lang="en-GB" dirty="0"/>
              <a:t>The Council of Governors is supported by the Director of Corporate Affairs</a:t>
            </a:r>
          </a:p>
          <a:p>
            <a:pPr marL="180000" indent="-180000">
              <a:buClr>
                <a:srgbClr val="0070C0"/>
              </a:buClr>
              <a:buFont typeface="Arial" pitchFamily="34" charset="0"/>
              <a:buChar char="•"/>
            </a:pPr>
            <a:endParaRPr lang="en-GB" sz="1200" dirty="0"/>
          </a:p>
          <a:p>
            <a:pPr marL="180000" indent="-180000">
              <a:buClr>
                <a:srgbClr val="0070C0"/>
              </a:buClr>
              <a:buFont typeface="Arial" pitchFamily="34" charset="0"/>
              <a:buChar char="•"/>
            </a:pPr>
            <a:r>
              <a:rPr lang="en-GB" dirty="0"/>
              <a:t>You can contact any public or staff governor via the trust’s corporate office on 0151 651 3939 or via a contact form on our public website </a:t>
            </a:r>
            <a:r>
              <a:rPr lang="en-GB" dirty="0">
                <a:hlinkClick r:id="rId3"/>
              </a:rPr>
              <a:t>https://www.wchc.nhs.uk/about/board-governors/contacting-our-public-governors/</a:t>
            </a:r>
            <a:endParaRPr lang="en-GB" dirty="0"/>
          </a:p>
          <a:p>
            <a:pPr>
              <a:buClr>
                <a:srgbClr val="0070C0"/>
              </a:buClr>
            </a:pPr>
            <a:endParaRPr lang="en-GB" sz="1200" dirty="0"/>
          </a:p>
          <a:p>
            <a:pPr marL="180000" indent="-180000">
              <a:buClr>
                <a:srgbClr val="0070C0"/>
              </a:buClr>
              <a:buFont typeface="Arial" pitchFamily="34" charset="0"/>
              <a:buChar char="•"/>
            </a:pPr>
            <a:r>
              <a:rPr lang="en-GB" dirty="0"/>
              <a:t>All governors also attend many of the Trust’s events and look forward to meeting with and speaking to members</a:t>
            </a:r>
          </a:p>
          <a:p>
            <a:pPr marL="180000" indent="-180000">
              <a:buClr>
                <a:srgbClr val="0070C0"/>
              </a:buClr>
              <a:buFont typeface="Arial" pitchFamily="34" charset="0"/>
              <a:buChar char="•"/>
            </a:pPr>
            <a:endParaRPr lang="en-GB" sz="1200" dirty="0"/>
          </a:p>
          <a:p>
            <a:pPr marL="180000" indent="-180000">
              <a:buClr>
                <a:srgbClr val="0070C0"/>
              </a:buClr>
              <a:buFont typeface="Arial" pitchFamily="34" charset="0"/>
              <a:buChar char="•"/>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Anybody interested in joining the Your Voice Group is encouraged to visit the following link on the Trust’s public website - </a:t>
            </a:r>
            <a:r>
              <a:rPr lang="en-GB" sz="18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4"/>
              </a:rPr>
              <a:t>Engagement Groups - Wirral Community Health and Care NHS Foundation Trust (wchc.nhs.uk)</a:t>
            </a:r>
            <a:endPar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buClr>
                <a:srgbClr val="0070C0"/>
              </a:buClr>
            </a:pPr>
            <a:endParaRPr lang="en-GB" sz="1200" dirty="0"/>
          </a:p>
          <a:p>
            <a:pPr marL="180000" indent="-180000">
              <a:spcAft>
                <a:spcPts val="600"/>
              </a:spcAft>
              <a:buClr>
                <a:srgbClr val="0070C0"/>
              </a:buClr>
              <a:buFont typeface="Arial" pitchFamily="34" charset="0"/>
              <a:buChar char="•"/>
            </a:pPr>
            <a:r>
              <a:rPr lang="en-GB" sz="2000" b="1" dirty="0">
                <a:solidFill>
                  <a:srgbClr val="0070C0"/>
                </a:solidFill>
              </a:rPr>
              <a:t>Don’t forget the Trust Board of Directors meets in public bi-monthly and all agendas and papers are published on our website</a:t>
            </a:r>
          </a:p>
          <a:p>
            <a:pPr marL="800100" lvl="1" indent="-342900">
              <a:spcAft>
                <a:spcPts val="600"/>
              </a:spcAft>
              <a:buClr>
                <a:srgbClr val="0070C0"/>
              </a:buClr>
              <a:buFont typeface="Arial" panose="020B0604020202020204" pitchFamily="34" charset="0"/>
              <a:buChar char="•"/>
            </a:pPr>
            <a:r>
              <a:rPr lang="en-GB" dirty="0"/>
              <a:t>Next meeting in Wirral - 13 December 2023 at 2.00pm </a:t>
            </a:r>
          </a:p>
        </p:txBody>
      </p:sp>
      <p:sp>
        <p:nvSpPr>
          <p:cNvPr id="4" name="TextBox 3">
            <a:extLst>
              <a:ext uri="{FF2B5EF4-FFF2-40B4-BE49-F238E27FC236}">
                <a16:creationId xmlns:a16="http://schemas.microsoft.com/office/drawing/2014/main" id="{2DDD0708-A908-5407-9D83-57BADA2B8E8B}"/>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5805702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CEE49F89-4C0A-07FE-1194-6F8D6F3E1AEA}"/>
              </a:ext>
            </a:extLst>
          </p:cNvPr>
          <p:cNvSpPr txBox="1">
            <a:spLocks/>
          </p:cNvSpPr>
          <p:nvPr/>
        </p:nvSpPr>
        <p:spPr>
          <a:xfrm>
            <a:off x="276274" y="1964095"/>
            <a:ext cx="3466728" cy="30249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GB" sz="2800" dirty="0">
              <a:solidFill>
                <a:prstClr val="black"/>
              </a:solidFill>
            </a:endParaRPr>
          </a:p>
          <a:p>
            <a:pPr marL="0" indent="0">
              <a:buNone/>
            </a:pPr>
            <a:r>
              <a:rPr lang="en-GB" sz="4000" b="1" dirty="0">
                <a:solidFill>
                  <a:srgbClr val="002060"/>
                </a:solidFill>
              </a:rPr>
              <a:t>Looking ahead</a:t>
            </a:r>
          </a:p>
          <a:p>
            <a:pPr marL="0" indent="0">
              <a:buNone/>
            </a:pPr>
            <a:endParaRPr lang="en-GB" sz="2800" b="1" dirty="0">
              <a:solidFill>
                <a:prstClr val="black"/>
              </a:solidFill>
            </a:endParaRPr>
          </a:p>
          <a:p>
            <a:pPr marL="0" indent="0">
              <a:buNone/>
            </a:pPr>
            <a:r>
              <a:rPr lang="en-GB" sz="2800" b="1" dirty="0">
                <a:solidFill>
                  <a:srgbClr val="0070C0"/>
                </a:solidFill>
              </a:rPr>
              <a:t>Karen Howell</a:t>
            </a:r>
            <a:br>
              <a:rPr lang="en-GB" sz="4000" b="1" dirty="0">
                <a:solidFill>
                  <a:srgbClr val="1F497D"/>
                </a:solidFill>
              </a:rPr>
            </a:br>
            <a:r>
              <a:rPr lang="en-GB" sz="1800" dirty="0">
                <a:solidFill>
                  <a:prstClr val="black"/>
                </a:solidFill>
              </a:rPr>
              <a:t>Chief Executive</a:t>
            </a:r>
          </a:p>
          <a:p>
            <a:pPr marL="0" indent="0">
              <a:buNone/>
            </a:pPr>
            <a:endParaRPr lang="en-GB" sz="4000" b="1" dirty="0">
              <a:solidFill>
                <a:prstClr val="black"/>
              </a:solidFill>
            </a:endParaRPr>
          </a:p>
        </p:txBody>
      </p:sp>
      <p:sp>
        <p:nvSpPr>
          <p:cNvPr id="4" name="TextBox 3">
            <a:extLst>
              <a:ext uri="{FF2B5EF4-FFF2-40B4-BE49-F238E27FC236}">
                <a16:creationId xmlns:a16="http://schemas.microsoft.com/office/drawing/2014/main" id="{92543984-91DD-D234-CA47-F988F2D92036}"/>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pic>
        <p:nvPicPr>
          <p:cNvPr id="6" name="Picture 5" descr="A close-up of a logo&#10;&#10;Description automatically generated">
            <a:extLst>
              <a:ext uri="{FF2B5EF4-FFF2-40B4-BE49-F238E27FC236}">
                <a16:creationId xmlns:a16="http://schemas.microsoft.com/office/drawing/2014/main" id="{78B3020F-FDE1-5C30-7A1A-73592E34C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826" y="2145588"/>
            <a:ext cx="6170685" cy="3076760"/>
          </a:xfrm>
          <a:prstGeom prst="rect">
            <a:avLst/>
          </a:prstGeom>
        </p:spPr>
      </p:pic>
    </p:spTree>
    <p:extLst>
      <p:ext uri="{BB962C8B-B14F-4D97-AF65-F5344CB8AC3E}">
        <p14:creationId xmlns:p14="http://schemas.microsoft.com/office/powerpoint/2010/main" val="26328296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3DFA-7795-4E68-5A6F-3248C3E9200B}"/>
              </a:ext>
            </a:extLst>
          </p:cNvPr>
          <p:cNvSpPr txBox="1">
            <a:spLocks/>
          </p:cNvSpPr>
          <p:nvPr/>
        </p:nvSpPr>
        <p:spPr>
          <a:xfrm>
            <a:off x="236482" y="1276991"/>
            <a:ext cx="10850156"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rgbClr val="002060"/>
                </a:solidFill>
                <a:latin typeface="Calibri" panose="020F0502020204030204" pitchFamily="34" charset="0"/>
              </a:rPr>
              <a:t>Looking ahead </a:t>
            </a:r>
          </a:p>
        </p:txBody>
      </p:sp>
      <p:sp>
        <p:nvSpPr>
          <p:cNvPr id="3" name="TextBox 2">
            <a:extLst>
              <a:ext uri="{FF2B5EF4-FFF2-40B4-BE49-F238E27FC236}">
                <a16:creationId xmlns:a16="http://schemas.microsoft.com/office/drawing/2014/main" id="{BC9BEBB0-95A3-4485-BAE7-CCCEFEFE43F3}"/>
              </a:ext>
            </a:extLst>
          </p:cNvPr>
          <p:cNvSpPr txBox="1"/>
          <p:nvPr/>
        </p:nvSpPr>
        <p:spPr>
          <a:xfrm>
            <a:off x="261403" y="1963359"/>
            <a:ext cx="11202629" cy="3524042"/>
          </a:xfrm>
          <a:prstGeom prst="rect">
            <a:avLst/>
          </a:prstGeom>
          <a:noFill/>
        </p:spPr>
        <p:txBody>
          <a:bodyPr wrap="square" rtlCol="0">
            <a:spAutoFit/>
          </a:bodyPr>
          <a:lstStyle/>
          <a:p>
            <a:pPr>
              <a:spcAft>
                <a:spcPts val="600"/>
              </a:spcAft>
              <a:buClr>
                <a:srgbClr val="0070C0"/>
              </a:buClr>
            </a:pPr>
            <a:r>
              <a:rPr lang="en-US" b="1" dirty="0">
                <a:solidFill>
                  <a:srgbClr val="0070C0"/>
                </a:solidFill>
              </a:rPr>
              <a:t>In delivering the second year of our Five-Year Organisational Strategy for 2022-27 we will </a:t>
            </a:r>
          </a:p>
          <a:p>
            <a:pPr marL="180000" indent="-180000">
              <a:spcAft>
                <a:spcPts val="600"/>
              </a:spcAft>
              <a:buClr>
                <a:srgbClr val="0070C0"/>
              </a:buClr>
              <a:buFont typeface="Arial" pitchFamily="34" charset="0"/>
              <a:buChar char="•"/>
            </a:pPr>
            <a:r>
              <a:rPr lang="en-US" sz="1700" dirty="0"/>
              <a:t>Continue the </a:t>
            </a:r>
            <a:r>
              <a:rPr lang="en-US" sz="1700" b="1" dirty="0">
                <a:solidFill>
                  <a:srgbClr val="0070C0"/>
                </a:solidFill>
              </a:rPr>
              <a:t>focus on our holistic and proactive care </a:t>
            </a:r>
            <a:r>
              <a:rPr lang="en-US" sz="1700" dirty="0"/>
              <a:t>delivering the benefits of Place-based working and </a:t>
            </a:r>
            <a:br>
              <a:rPr lang="en-US" sz="1700" dirty="0"/>
            </a:br>
            <a:r>
              <a:rPr lang="en-US" sz="1700" dirty="0"/>
              <a:t>Integrated Care Systems</a:t>
            </a:r>
          </a:p>
          <a:p>
            <a:pPr marL="180000" indent="-180000">
              <a:spcAft>
                <a:spcPts val="600"/>
              </a:spcAft>
              <a:buClr>
                <a:srgbClr val="0070C0"/>
              </a:buClr>
              <a:buFont typeface="Arial" pitchFamily="34" charset="0"/>
              <a:buChar char="•"/>
            </a:pPr>
            <a:r>
              <a:rPr lang="en-US" sz="1700" dirty="0"/>
              <a:t>We will be actively contributing to the </a:t>
            </a:r>
            <a:r>
              <a:rPr lang="en-US" sz="1700" b="1" dirty="0">
                <a:solidFill>
                  <a:srgbClr val="0070C0"/>
                </a:solidFill>
              </a:rPr>
              <a:t>development of the ICS </a:t>
            </a:r>
            <a:r>
              <a:rPr lang="en-US" sz="1700" dirty="0"/>
              <a:t>for Cheshire and Merseyside</a:t>
            </a:r>
          </a:p>
          <a:p>
            <a:pPr marL="180000" indent="-180000">
              <a:spcAft>
                <a:spcPts val="600"/>
              </a:spcAft>
              <a:buClr>
                <a:srgbClr val="0070C0"/>
              </a:buClr>
              <a:buFont typeface="Arial" pitchFamily="34" charset="0"/>
              <a:buChar char="•"/>
            </a:pPr>
            <a:r>
              <a:rPr lang="en-US" sz="1700" dirty="0"/>
              <a:t>We will continue to improve on </a:t>
            </a:r>
            <a:r>
              <a:rPr lang="en-US" sz="1700" b="1" dirty="0">
                <a:solidFill>
                  <a:srgbClr val="0070C0"/>
                </a:solidFill>
              </a:rPr>
              <a:t>addressing health inequalities </a:t>
            </a:r>
            <a:r>
              <a:rPr lang="en-US" sz="1700" dirty="0"/>
              <a:t>through service delivery, </a:t>
            </a:r>
            <a:r>
              <a:rPr lang="en-GB" sz="1700" b="0" i="0" u="none" strike="noStrike" baseline="0" dirty="0">
                <a:solidFill>
                  <a:srgbClr val="000000"/>
                </a:solidFill>
              </a:rPr>
              <a:t>support local </a:t>
            </a:r>
            <a:br>
              <a:rPr lang="en-GB" sz="1700" b="0" i="0" u="none" strike="noStrike" baseline="0" dirty="0">
                <a:solidFill>
                  <a:srgbClr val="000000"/>
                </a:solidFill>
              </a:rPr>
            </a:br>
            <a:r>
              <a:rPr lang="en-GB" sz="1700" b="0" i="0" u="none" strike="noStrike" baseline="0" dirty="0">
                <a:solidFill>
                  <a:srgbClr val="000000"/>
                </a:solidFill>
              </a:rPr>
              <a:t>employment and create opportunities for people from more deprived communities </a:t>
            </a:r>
            <a:endParaRPr lang="en-US" sz="1700" dirty="0">
              <a:highlight>
                <a:srgbClr val="FFFF00"/>
              </a:highlight>
            </a:endParaRPr>
          </a:p>
          <a:p>
            <a:pPr marL="180000" indent="-180000">
              <a:spcAft>
                <a:spcPts val="600"/>
              </a:spcAft>
              <a:buClr>
                <a:srgbClr val="0070C0"/>
              </a:buClr>
              <a:buFont typeface="Arial" pitchFamily="34" charset="0"/>
              <a:buChar char="•"/>
            </a:pPr>
            <a:r>
              <a:rPr lang="en-GB" sz="1700" b="0" i="0" u="none" strike="noStrike" baseline="0" dirty="0">
                <a:solidFill>
                  <a:srgbClr val="000000"/>
                </a:solidFill>
                <a:cs typeface="Arial" panose="020B0604020202020204" pitchFamily="34" charset="0"/>
              </a:rPr>
              <a:t>As an </a:t>
            </a:r>
            <a:r>
              <a:rPr lang="en-GB" sz="1700" b="1" i="0" u="none" strike="noStrike" baseline="0" dirty="0">
                <a:solidFill>
                  <a:srgbClr val="0070C0"/>
                </a:solidFill>
                <a:cs typeface="Arial" panose="020B0604020202020204" pitchFamily="34" charset="0"/>
              </a:rPr>
              <a:t>Anchor Institution</a:t>
            </a:r>
            <a:r>
              <a:rPr lang="en-GB" sz="1700" b="0" i="0" u="none" strike="noStrike" baseline="0" dirty="0">
                <a:solidFill>
                  <a:srgbClr val="000000"/>
                </a:solidFill>
                <a:cs typeface="Arial" panose="020B0604020202020204" pitchFamily="34" charset="0"/>
              </a:rPr>
              <a:t>, we will add </a:t>
            </a:r>
            <a:r>
              <a:rPr lang="en-GB" sz="1700" b="1" i="0" u="none" strike="noStrike" baseline="0" dirty="0">
                <a:solidFill>
                  <a:srgbClr val="0070C0"/>
                </a:solidFill>
                <a:cs typeface="Arial" panose="020B0604020202020204" pitchFamily="34" charset="0"/>
              </a:rPr>
              <a:t>social value </a:t>
            </a:r>
            <a:r>
              <a:rPr lang="en-GB" sz="1700" b="0" i="0" u="none" strike="noStrike" baseline="0" dirty="0">
                <a:solidFill>
                  <a:srgbClr val="000000"/>
                </a:solidFill>
                <a:cs typeface="Arial" panose="020B0604020202020204" pitchFamily="34" charset="0"/>
              </a:rPr>
              <a:t>through our approach to employment, procurement, and </a:t>
            </a:r>
            <a:br>
              <a:rPr lang="en-GB" sz="1700" b="0" i="0" u="none" strike="noStrike" baseline="0" dirty="0">
                <a:solidFill>
                  <a:srgbClr val="000000"/>
                </a:solidFill>
                <a:cs typeface="Arial" panose="020B0604020202020204" pitchFamily="34" charset="0"/>
              </a:rPr>
            </a:br>
            <a:r>
              <a:rPr lang="en-GB" sz="1700" b="0" i="0" u="none" strike="noStrike" baseline="0" dirty="0">
                <a:solidFill>
                  <a:srgbClr val="000000"/>
                </a:solidFill>
                <a:cs typeface="Arial" panose="020B0604020202020204" pitchFamily="34" charset="0"/>
              </a:rPr>
              <a:t>sustainability to support stronger, healthier communities </a:t>
            </a:r>
          </a:p>
          <a:p>
            <a:pPr marL="180000" indent="-180000">
              <a:spcAft>
                <a:spcPts val="600"/>
              </a:spcAft>
              <a:buClr>
                <a:srgbClr val="0070C0"/>
              </a:buClr>
              <a:buFont typeface="Arial" pitchFamily="34" charset="0"/>
              <a:buChar char="•"/>
            </a:pPr>
            <a:r>
              <a:rPr lang="en-GB" sz="1700" b="0" i="0" u="none" strike="noStrike" baseline="0" dirty="0">
                <a:solidFill>
                  <a:srgbClr val="000000"/>
                </a:solidFill>
              </a:rPr>
              <a:t>We will ensure </a:t>
            </a:r>
            <a:r>
              <a:rPr lang="en-GB" sz="1700" b="1" i="0" u="none" strike="noStrike" baseline="0" dirty="0">
                <a:solidFill>
                  <a:srgbClr val="0070C0"/>
                </a:solidFill>
              </a:rPr>
              <a:t>financial sustainability </a:t>
            </a:r>
            <a:r>
              <a:rPr lang="en-GB" sz="1700" b="0" i="0" u="none" strike="noStrike" baseline="0" dirty="0">
                <a:solidFill>
                  <a:srgbClr val="000000"/>
                </a:solidFill>
              </a:rPr>
              <a:t>and </a:t>
            </a:r>
            <a:r>
              <a:rPr lang="en-GB" sz="1700" b="1" i="0" u="none" strike="noStrike" baseline="0" dirty="0">
                <a:solidFill>
                  <a:srgbClr val="0070C0"/>
                </a:solidFill>
              </a:rPr>
              <a:t>value for money</a:t>
            </a:r>
            <a:r>
              <a:rPr lang="en-GB" sz="1700" b="0" i="0" u="none" strike="noStrike" baseline="0" dirty="0">
                <a:solidFill>
                  <a:srgbClr val="0070C0"/>
                </a:solidFill>
              </a:rPr>
              <a:t> </a:t>
            </a:r>
            <a:r>
              <a:rPr lang="en-GB" sz="1700" b="0" i="0" u="none" strike="noStrike" baseline="0" dirty="0">
                <a:solidFill>
                  <a:srgbClr val="000000"/>
                </a:solidFill>
              </a:rPr>
              <a:t>so that we can continue to invest in </a:t>
            </a:r>
            <a:r>
              <a:rPr lang="en-GB" sz="1700" b="1" i="0" u="none" strike="noStrike" baseline="0" dirty="0">
                <a:solidFill>
                  <a:srgbClr val="0070C0"/>
                </a:solidFill>
              </a:rPr>
              <a:t>high quality care</a:t>
            </a:r>
            <a:endParaRPr lang="en-GB" sz="1700" b="0" i="0" u="none" strike="noStrike" baseline="0" dirty="0">
              <a:solidFill>
                <a:srgbClr val="000000"/>
              </a:solidFill>
              <a:cs typeface="Arial" panose="020B0604020202020204" pitchFamily="34" charset="0"/>
            </a:endParaRPr>
          </a:p>
          <a:p>
            <a:pPr marL="180000" indent="-180000">
              <a:spcAft>
                <a:spcPts val="600"/>
              </a:spcAft>
              <a:buClr>
                <a:srgbClr val="0070C0"/>
              </a:buClr>
              <a:buFont typeface="Arial" pitchFamily="34" charset="0"/>
              <a:buChar char="•"/>
            </a:pPr>
            <a:r>
              <a:rPr lang="en-US" sz="1700" dirty="0"/>
              <a:t>We will continue to </a:t>
            </a:r>
            <a:r>
              <a:rPr lang="en-US" sz="1700" b="1" dirty="0">
                <a:solidFill>
                  <a:srgbClr val="0070C0"/>
                </a:solidFill>
              </a:rPr>
              <a:t>listen and engage with our staff </a:t>
            </a:r>
          </a:p>
          <a:p>
            <a:pPr marL="180000" indent="-180000">
              <a:spcAft>
                <a:spcPts val="600"/>
              </a:spcAft>
              <a:buClr>
                <a:srgbClr val="0070C0"/>
              </a:buClr>
              <a:buFont typeface="Arial" pitchFamily="34" charset="0"/>
              <a:buChar char="•"/>
            </a:pPr>
            <a:r>
              <a:rPr lang="en-US" sz="1700" dirty="0"/>
              <a:t>We will receive and respond to the findings of the </a:t>
            </a:r>
            <a:r>
              <a:rPr lang="en-US" sz="1700" b="1" dirty="0">
                <a:solidFill>
                  <a:srgbClr val="0070C0"/>
                </a:solidFill>
              </a:rPr>
              <a:t>CQC inspection </a:t>
            </a:r>
          </a:p>
        </p:txBody>
      </p:sp>
      <p:sp>
        <p:nvSpPr>
          <p:cNvPr id="4" name="TextBox 3">
            <a:extLst>
              <a:ext uri="{FF2B5EF4-FFF2-40B4-BE49-F238E27FC236}">
                <a16:creationId xmlns:a16="http://schemas.microsoft.com/office/drawing/2014/main" id="{E201985E-E859-9541-914F-5AC5C47218CA}"/>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3069296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people in different poses&#10;&#10;Description automatically generated">
            <a:extLst>
              <a:ext uri="{FF2B5EF4-FFF2-40B4-BE49-F238E27FC236}">
                <a16:creationId xmlns:a16="http://schemas.microsoft.com/office/drawing/2014/main" id="{DC35545C-6A99-F394-DA20-1456648C7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Tree>
    <p:extLst>
      <p:ext uri="{BB962C8B-B14F-4D97-AF65-F5344CB8AC3E}">
        <p14:creationId xmlns:p14="http://schemas.microsoft.com/office/powerpoint/2010/main" val="2846758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ADE41A-DDF7-96C9-3106-0C2A685DFB9B}"/>
              </a:ext>
            </a:extLst>
          </p:cNvPr>
          <p:cNvSpPr txBox="1"/>
          <p:nvPr/>
        </p:nvSpPr>
        <p:spPr>
          <a:xfrm>
            <a:off x="190654" y="1357425"/>
            <a:ext cx="10666531" cy="523220"/>
          </a:xfrm>
          <a:prstGeom prst="rect">
            <a:avLst/>
          </a:prstGeom>
          <a:noFill/>
        </p:spPr>
        <p:txBody>
          <a:bodyPr wrap="square" rtlCol="0">
            <a:spAutoFit/>
          </a:bodyPr>
          <a:lstStyle/>
          <a:p>
            <a:r>
              <a:rPr lang="en-GB" sz="2800" b="1" dirty="0">
                <a:solidFill>
                  <a:srgbClr val="002060"/>
                </a:solidFill>
              </a:rPr>
              <a:t>What some of our service users and their families have said about us…</a:t>
            </a:r>
          </a:p>
        </p:txBody>
      </p:sp>
      <p:sp>
        <p:nvSpPr>
          <p:cNvPr id="3" name="TextBox 2">
            <a:extLst>
              <a:ext uri="{FF2B5EF4-FFF2-40B4-BE49-F238E27FC236}">
                <a16:creationId xmlns:a16="http://schemas.microsoft.com/office/drawing/2014/main" id="{C3F56406-3A75-2F92-B76E-CEFDEF482D76}"/>
              </a:ext>
            </a:extLst>
          </p:cNvPr>
          <p:cNvSpPr txBox="1"/>
          <p:nvPr/>
        </p:nvSpPr>
        <p:spPr>
          <a:xfrm>
            <a:off x="5738647" y="4206534"/>
            <a:ext cx="5781831" cy="1107996"/>
          </a:xfrm>
          <a:prstGeom prst="rect">
            <a:avLst/>
          </a:prstGeom>
          <a:noFill/>
        </p:spPr>
        <p:txBody>
          <a:bodyPr wrap="square" rtlCol="0">
            <a:spAutoFit/>
          </a:bodyPr>
          <a:lstStyle/>
          <a:p>
            <a:r>
              <a:rPr lang="en-GB" sz="1600" b="1" dirty="0">
                <a:effectLst/>
                <a:latin typeface="Calibri" panose="020F0502020204030204" pitchFamily="34" charset="0"/>
                <a:ea typeface="Calibri" panose="020F0502020204030204" pitchFamily="34" charset="0"/>
              </a:rPr>
              <a:t> “</a:t>
            </a:r>
            <a:r>
              <a:rPr lang="en-GB" sz="1600" b="1" i="1" dirty="0">
                <a:effectLst/>
                <a:latin typeface="Calibri" panose="020F0502020204030204" pitchFamily="34" charset="0"/>
                <a:ea typeface="Calibri" panose="020F0502020204030204" pitchFamily="34" charset="0"/>
              </a:rPr>
              <a:t>First class, professional, caring, compassionate service for which I am very grateful. Cannot praise it enough”</a:t>
            </a:r>
            <a:r>
              <a:rPr lang="en-GB" sz="1600" b="1" dirty="0">
                <a:effectLst/>
                <a:latin typeface="Calibri" panose="020F0502020204030204" pitchFamily="34" charset="0"/>
                <a:ea typeface="Calibri" panose="020F0502020204030204" pitchFamily="34" charset="0"/>
              </a:rPr>
              <a:t>.</a:t>
            </a:r>
          </a:p>
          <a:p>
            <a:r>
              <a:rPr lang="en-GB" sz="1600" b="1" dirty="0">
                <a:solidFill>
                  <a:srgbClr val="0070C0"/>
                </a:solidFill>
                <a:effectLst/>
                <a:latin typeface="Calibri" panose="020F0502020204030204" pitchFamily="34" charset="0"/>
                <a:ea typeface="Calibri" panose="020F0502020204030204" pitchFamily="34" charset="0"/>
              </a:rPr>
              <a:t>Bladder and Bowel Service</a:t>
            </a:r>
          </a:p>
          <a:p>
            <a:endParaRPr lang="en-GB" dirty="0"/>
          </a:p>
        </p:txBody>
      </p:sp>
      <p:sp>
        <p:nvSpPr>
          <p:cNvPr id="4" name="TextBox 3">
            <a:extLst>
              <a:ext uri="{FF2B5EF4-FFF2-40B4-BE49-F238E27FC236}">
                <a16:creationId xmlns:a16="http://schemas.microsoft.com/office/drawing/2014/main" id="{6B32CC17-C7C8-1F74-75BD-27D736C51486}"/>
              </a:ext>
            </a:extLst>
          </p:cNvPr>
          <p:cNvSpPr txBox="1"/>
          <p:nvPr/>
        </p:nvSpPr>
        <p:spPr>
          <a:xfrm>
            <a:off x="5738648" y="1997366"/>
            <a:ext cx="4896087" cy="1077218"/>
          </a:xfrm>
          <a:prstGeom prst="rect">
            <a:avLst/>
          </a:prstGeom>
          <a:noFill/>
        </p:spPr>
        <p:txBody>
          <a:bodyPr wrap="square" rtlCol="0">
            <a:spAutoFit/>
          </a:bodyPr>
          <a:lstStyle/>
          <a:p>
            <a:r>
              <a:rPr lang="en-GB" sz="1600" b="1" dirty="0">
                <a:effectLst/>
                <a:latin typeface="Calibri" panose="020F0502020204030204" pitchFamily="34" charset="0"/>
                <a:ea typeface="Calibri" panose="020F0502020204030204" pitchFamily="34" charset="0"/>
              </a:rPr>
              <a:t>“</a:t>
            </a:r>
            <a:r>
              <a:rPr lang="en-GB" sz="1600" b="1" i="1" dirty="0">
                <a:effectLst/>
                <a:latin typeface="Calibri" panose="020F0502020204030204" pitchFamily="34" charset="0"/>
                <a:ea typeface="Calibri" panose="020F0502020204030204" pitchFamily="34" charset="0"/>
              </a:rPr>
              <a:t>Lisa has been our assigned health visitor over the last 12 months or so. She has been incredibly supportive to my son and our family</a:t>
            </a:r>
            <a:r>
              <a:rPr lang="en-GB" sz="1600" b="1" dirty="0">
                <a:effectLst/>
                <a:latin typeface="Calibri" panose="020F0502020204030204" pitchFamily="34" charset="0"/>
                <a:ea typeface="Calibri" panose="020F0502020204030204" pitchFamily="34" charset="0"/>
              </a:rPr>
              <a:t>”.</a:t>
            </a:r>
          </a:p>
          <a:p>
            <a:r>
              <a:rPr lang="en-GB" sz="1600" b="1" dirty="0">
                <a:solidFill>
                  <a:srgbClr val="0070C0"/>
                </a:solidFill>
                <a:effectLst/>
                <a:latin typeface="Calibri" panose="020F0502020204030204" pitchFamily="34" charset="0"/>
                <a:ea typeface="Calibri" panose="020F0502020204030204" pitchFamily="34" charset="0"/>
              </a:rPr>
              <a:t>0-19+ Health and Wellbeing Service, Cheshire East</a:t>
            </a:r>
          </a:p>
        </p:txBody>
      </p:sp>
      <p:sp>
        <p:nvSpPr>
          <p:cNvPr id="5" name="TextBox 4">
            <a:extLst>
              <a:ext uri="{FF2B5EF4-FFF2-40B4-BE49-F238E27FC236}">
                <a16:creationId xmlns:a16="http://schemas.microsoft.com/office/drawing/2014/main" id="{1C87D53F-DB7B-2557-B6FE-1F93606318C0}"/>
              </a:ext>
            </a:extLst>
          </p:cNvPr>
          <p:cNvSpPr txBox="1"/>
          <p:nvPr/>
        </p:nvSpPr>
        <p:spPr>
          <a:xfrm>
            <a:off x="190654" y="3630199"/>
            <a:ext cx="5257465" cy="1077218"/>
          </a:xfrm>
          <a:prstGeom prst="rect">
            <a:avLst/>
          </a:prstGeom>
          <a:noFill/>
        </p:spPr>
        <p:txBody>
          <a:bodyPr wrap="square" rtlCol="0">
            <a:spAutoFit/>
          </a:bodyPr>
          <a:lstStyle/>
          <a:p>
            <a:r>
              <a:rPr lang="en-GB" sz="1600" b="1" dirty="0">
                <a:effectLst/>
                <a:latin typeface="Calibri" panose="020F0502020204030204" pitchFamily="34" charset="0"/>
                <a:ea typeface="Calibri" panose="020F0502020204030204" pitchFamily="34" charset="0"/>
              </a:rPr>
              <a:t>“</a:t>
            </a:r>
            <a:r>
              <a:rPr lang="en-GB" sz="1600" b="1" i="1" dirty="0">
                <a:effectLst/>
                <a:latin typeface="Calibri" panose="020F0502020204030204" pitchFamily="34" charset="0"/>
                <a:ea typeface="Calibri" panose="020F0502020204030204" pitchFamily="34" charset="0"/>
              </a:rPr>
              <a:t>Amazing care and compassion, did more than was asked, over and above their remit, ultimate praise for Kathryn</a:t>
            </a:r>
            <a:r>
              <a:rPr lang="en-GB" sz="1600" b="1" dirty="0">
                <a:effectLst/>
                <a:latin typeface="Calibri" panose="020F0502020204030204" pitchFamily="34" charset="0"/>
                <a:ea typeface="Calibri" panose="020F0502020204030204" pitchFamily="34" charset="0"/>
              </a:rPr>
              <a:t>”.</a:t>
            </a:r>
          </a:p>
          <a:p>
            <a:r>
              <a:rPr lang="en-GB" sz="1600" b="1" dirty="0">
                <a:solidFill>
                  <a:srgbClr val="0070C0"/>
                </a:solidFill>
                <a:effectLst/>
                <a:latin typeface="Calibri" panose="020F0502020204030204" pitchFamily="34" charset="0"/>
                <a:ea typeface="Calibri" panose="020F0502020204030204" pitchFamily="34" charset="0"/>
              </a:rPr>
              <a:t>Community Integrated Response Team - </a:t>
            </a:r>
            <a:br>
              <a:rPr lang="en-GB" sz="1600" b="1" dirty="0">
                <a:solidFill>
                  <a:srgbClr val="0070C0"/>
                </a:solidFill>
                <a:effectLst/>
                <a:latin typeface="Calibri" panose="020F0502020204030204" pitchFamily="34" charset="0"/>
                <a:ea typeface="Calibri" panose="020F0502020204030204" pitchFamily="34" charset="0"/>
              </a:rPr>
            </a:br>
            <a:r>
              <a:rPr lang="en-GB" sz="1600" b="1" dirty="0">
                <a:solidFill>
                  <a:srgbClr val="0070C0"/>
                </a:solidFill>
                <a:effectLst/>
                <a:latin typeface="Calibri" panose="020F0502020204030204" pitchFamily="34" charset="0"/>
                <a:ea typeface="Calibri" panose="020F0502020204030204" pitchFamily="34" charset="0"/>
              </a:rPr>
              <a:t>Rapid Community Response</a:t>
            </a:r>
          </a:p>
        </p:txBody>
      </p:sp>
      <p:sp>
        <p:nvSpPr>
          <p:cNvPr id="6" name="TextBox 5">
            <a:extLst>
              <a:ext uri="{FF2B5EF4-FFF2-40B4-BE49-F238E27FC236}">
                <a16:creationId xmlns:a16="http://schemas.microsoft.com/office/drawing/2014/main" id="{76CCB27B-5FEC-2BE8-EE68-14BDD5D8EF5F}"/>
              </a:ext>
            </a:extLst>
          </p:cNvPr>
          <p:cNvSpPr txBox="1"/>
          <p:nvPr/>
        </p:nvSpPr>
        <p:spPr>
          <a:xfrm>
            <a:off x="5738648" y="3065312"/>
            <a:ext cx="5781831" cy="1077218"/>
          </a:xfrm>
          <a:prstGeom prst="rect">
            <a:avLst/>
          </a:prstGeom>
          <a:noFill/>
        </p:spPr>
        <p:txBody>
          <a:bodyPr wrap="square" rtlCol="0">
            <a:spAutoFit/>
          </a:bodyPr>
          <a:lstStyle/>
          <a:p>
            <a:r>
              <a:rPr lang="en-GB" sz="1600" b="1" dirty="0">
                <a:effectLst/>
                <a:latin typeface="Calibri" panose="020F0502020204030204" pitchFamily="34" charset="0"/>
                <a:ea typeface="Calibri" panose="020F0502020204030204" pitchFamily="34" charset="0"/>
              </a:rPr>
              <a:t>"</a:t>
            </a:r>
            <a:r>
              <a:rPr lang="en-GB" sz="1600" b="1" i="1" dirty="0">
                <a:effectLst/>
                <a:latin typeface="Calibri" panose="020F0502020204030204" pitchFamily="34" charset="0"/>
                <a:ea typeface="Calibri" panose="020F0502020204030204" pitchFamily="34" charset="0"/>
              </a:rPr>
              <a:t>Care has been outstanding all the way through, listens well and is compassionate. Puts me at ease when anxious and helped me move forward. Help night and day.”</a:t>
            </a:r>
            <a:endParaRPr lang="en-GB" sz="1600" b="1" dirty="0">
              <a:effectLst/>
              <a:latin typeface="Calibri" panose="020F0502020204030204" pitchFamily="34" charset="0"/>
              <a:ea typeface="Calibri" panose="020F0502020204030204" pitchFamily="34" charset="0"/>
            </a:endParaRPr>
          </a:p>
          <a:p>
            <a:r>
              <a:rPr lang="en-GB" sz="1600" b="1" dirty="0">
                <a:solidFill>
                  <a:srgbClr val="0070C0"/>
                </a:solidFill>
                <a:effectLst/>
                <a:latin typeface="Calibri" panose="020F0502020204030204" pitchFamily="34" charset="0"/>
                <a:ea typeface="Calibri" panose="020F0502020204030204" pitchFamily="34" charset="0"/>
              </a:rPr>
              <a:t>Community Intermediate Care Centre (Bluebell Ward)</a:t>
            </a:r>
          </a:p>
        </p:txBody>
      </p:sp>
      <p:sp>
        <p:nvSpPr>
          <p:cNvPr id="7" name="TextBox 6">
            <a:extLst>
              <a:ext uri="{FF2B5EF4-FFF2-40B4-BE49-F238E27FC236}">
                <a16:creationId xmlns:a16="http://schemas.microsoft.com/office/drawing/2014/main" id="{324DF5C8-0A53-673C-ECBD-D8CA1A0A347C}"/>
              </a:ext>
            </a:extLst>
          </p:cNvPr>
          <p:cNvSpPr txBox="1"/>
          <p:nvPr/>
        </p:nvSpPr>
        <p:spPr>
          <a:xfrm>
            <a:off x="220993" y="2122034"/>
            <a:ext cx="4570460" cy="1323439"/>
          </a:xfrm>
          <a:prstGeom prst="rect">
            <a:avLst/>
          </a:prstGeom>
          <a:noFill/>
        </p:spPr>
        <p:txBody>
          <a:bodyPr wrap="square" rtlCol="0">
            <a:spAutoFit/>
          </a:bodyPr>
          <a:lstStyle/>
          <a:p>
            <a:r>
              <a:rPr lang="en-GB" sz="1600" b="1" i="1" dirty="0">
                <a:effectLst/>
                <a:latin typeface="Calibri" panose="020F0502020204030204" pitchFamily="34" charset="0"/>
                <a:ea typeface="Calibri" panose="020F0502020204030204" pitchFamily="34" charset="0"/>
              </a:rPr>
              <a:t>“A massive thank you to Nurse Practitioner Dave and Student Nurse Cath at the Urgent Care Centre. Their kindness, humour and rapport skills were second to none - I can't praise them enough”.</a:t>
            </a:r>
          </a:p>
          <a:p>
            <a:r>
              <a:rPr lang="en-GB" sz="1600" b="1" dirty="0">
                <a:solidFill>
                  <a:srgbClr val="0070C0"/>
                </a:solidFill>
                <a:effectLst/>
                <a:latin typeface="Calibri" panose="020F0502020204030204" pitchFamily="34" charset="0"/>
                <a:ea typeface="Calibri" panose="020F0502020204030204" pitchFamily="34" charset="0"/>
              </a:rPr>
              <a:t>Urgent Treatment Centre</a:t>
            </a:r>
          </a:p>
        </p:txBody>
      </p:sp>
      <p:sp>
        <p:nvSpPr>
          <p:cNvPr id="8" name="TextBox 7">
            <a:extLst>
              <a:ext uri="{FF2B5EF4-FFF2-40B4-BE49-F238E27FC236}">
                <a16:creationId xmlns:a16="http://schemas.microsoft.com/office/drawing/2014/main" id="{FA005F01-8D37-EA2C-E616-FDB0F2C6BAA4}"/>
              </a:ext>
            </a:extLst>
          </p:cNvPr>
          <p:cNvSpPr txBox="1"/>
          <p:nvPr/>
        </p:nvSpPr>
        <p:spPr>
          <a:xfrm>
            <a:off x="333376" y="5221365"/>
            <a:ext cx="11277600" cy="307777"/>
          </a:xfrm>
          <a:prstGeom prst="rect">
            <a:avLst/>
          </a:prstGeom>
          <a:noFill/>
        </p:spPr>
        <p:txBody>
          <a:bodyPr wrap="square">
            <a:spAutoFit/>
          </a:bodyPr>
          <a:lstStyle/>
          <a:p>
            <a:r>
              <a:rPr lang="en-GB" sz="1400" b="1" i="1" dirty="0">
                <a:effectLst/>
                <a:latin typeface="Arial" panose="020B0604020202020204" pitchFamily="34" charset="0"/>
                <a:ea typeface="Times New Roman" panose="02020603050405020304" pitchFamily="18" charset="0"/>
              </a:rPr>
              <a:t>During 2022-23 service user feedback was very positive with 93% of people recommending the Trust, from almost 28,000 responses</a:t>
            </a:r>
            <a:endParaRPr lang="en-GB" sz="1400" i="1" dirty="0"/>
          </a:p>
        </p:txBody>
      </p:sp>
      <p:sp>
        <p:nvSpPr>
          <p:cNvPr id="9" name="TextBox 8">
            <a:extLst>
              <a:ext uri="{FF2B5EF4-FFF2-40B4-BE49-F238E27FC236}">
                <a16:creationId xmlns:a16="http://schemas.microsoft.com/office/drawing/2014/main" id="{3356D3C2-3450-D6B2-A588-9AA16C78A262}"/>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28820637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D551158C-C1A6-C54A-8D80-DB39E27D5FD6}"/>
              </a:ext>
            </a:extLst>
          </p:cNvPr>
          <p:cNvSpPr txBox="1">
            <a:spLocks/>
          </p:cNvSpPr>
          <p:nvPr/>
        </p:nvSpPr>
        <p:spPr>
          <a:xfrm>
            <a:off x="236482" y="2594750"/>
            <a:ext cx="11104179" cy="147800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defTabSz="913476">
              <a:spcBef>
                <a:spcPts val="1687"/>
              </a:spcBef>
              <a:buClr>
                <a:srgbClr val="0070C0"/>
              </a:buClr>
              <a:buSzPct val="120000"/>
              <a:buFont typeface="Arial" panose="020B0604020202020204" pitchFamily="34" charset="0"/>
              <a:buChar char="•"/>
              <a:defRPr sz="1800"/>
            </a:pPr>
            <a:r>
              <a:rPr lang="en-GB" sz="2000" dirty="0">
                <a:solidFill>
                  <a:prstClr val="black"/>
                </a:solidFill>
                <a:uFill>
                  <a:solidFill/>
                </a:uFill>
                <a:latin typeface="Calibri" panose="020F0502020204030204" pitchFamily="34" charset="0"/>
                <a:ea typeface="Arial"/>
                <a:cs typeface="Arial"/>
                <a:sym typeface="Arial"/>
              </a:rPr>
              <a:t>We invited you to submit questions in advance of the meeting and any received will be responded to by the relevant Director </a:t>
            </a:r>
          </a:p>
          <a:p>
            <a:pPr marL="180000" lvl="1" indent="-180000" defTabSz="913476">
              <a:spcBef>
                <a:spcPts val="1687"/>
              </a:spcBef>
              <a:buClr>
                <a:srgbClr val="0070C0"/>
              </a:buClr>
              <a:buSzPct val="120000"/>
              <a:buFont typeface="Arial" panose="020B0604020202020204" pitchFamily="34" charset="0"/>
              <a:buChar char="•"/>
              <a:defRPr sz="1800"/>
            </a:pPr>
            <a:r>
              <a:rPr lang="en-US" sz="2000" dirty="0">
                <a:solidFill>
                  <a:prstClr val="black"/>
                </a:solidFill>
                <a:uFill>
                  <a:solidFill/>
                </a:uFill>
                <a:latin typeface="Calibri" panose="020F0502020204030204" pitchFamily="34" charset="0"/>
                <a:ea typeface="Arial"/>
                <a:cs typeface="Arial"/>
                <a:sym typeface="Arial"/>
              </a:rPr>
              <a:t>All questions will be responded to with the answers published on our website - </a:t>
            </a:r>
            <a:r>
              <a:rPr lang="en-US" sz="2000" b="1" dirty="0">
                <a:solidFill>
                  <a:srgbClr val="0070C0"/>
                </a:solidFill>
                <a:uFill>
                  <a:solidFill/>
                </a:uFill>
                <a:latin typeface="Calibri" panose="020F0502020204030204" pitchFamily="34" charset="0"/>
                <a:ea typeface="Arial"/>
                <a:cs typeface="Arial"/>
                <a:sym typeface="Arial"/>
              </a:rPr>
              <a:t>wchc.nhs.uk</a:t>
            </a:r>
            <a:endParaRPr lang="en-GB" sz="2000" b="1" dirty="0">
              <a:solidFill>
                <a:srgbClr val="0070C0"/>
              </a:solidFill>
              <a:uFill>
                <a:solidFill/>
              </a:uFill>
              <a:latin typeface="Calibri" panose="020F0502020204030204" pitchFamily="34" charset="0"/>
              <a:ea typeface="Arial"/>
              <a:cs typeface="Arial"/>
              <a:sym typeface="Arial"/>
            </a:endParaRPr>
          </a:p>
        </p:txBody>
      </p:sp>
      <p:sp>
        <p:nvSpPr>
          <p:cNvPr id="3" name="Title 1">
            <a:extLst>
              <a:ext uri="{FF2B5EF4-FFF2-40B4-BE49-F238E27FC236}">
                <a16:creationId xmlns:a16="http://schemas.microsoft.com/office/drawing/2014/main" id="{B454C2F0-7CFC-7107-8D74-8E95ECF6961A}"/>
              </a:ext>
            </a:extLst>
          </p:cNvPr>
          <p:cNvSpPr txBox="1">
            <a:spLocks/>
          </p:cNvSpPr>
          <p:nvPr/>
        </p:nvSpPr>
        <p:spPr>
          <a:xfrm>
            <a:off x="236483" y="1730654"/>
            <a:ext cx="8229600"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a:solidFill>
                  <a:srgbClr val="002060"/>
                </a:solidFill>
                <a:latin typeface="Calibri" panose="020F0502020204030204" pitchFamily="34" charset="0"/>
              </a:rPr>
              <a:t>Questions &amp; Answers</a:t>
            </a:r>
          </a:p>
        </p:txBody>
      </p:sp>
      <p:sp>
        <p:nvSpPr>
          <p:cNvPr id="4" name="TextBox 3">
            <a:extLst>
              <a:ext uri="{FF2B5EF4-FFF2-40B4-BE49-F238E27FC236}">
                <a16:creationId xmlns:a16="http://schemas.microsoft.com/office/drawing/2014/main" id="{83B92774-94E6-16DA-C9A4-90B97487E34B}"/>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34051182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3369-8A87-F827-63F4-555C810044D7}"/>
              </a:ext>
            </a:extLst>
          </p:cNvPr>
          <p:cNvSpPr txBox="1">
            <a:spLocks/>
          </p:cNvSpPr>
          <p:nvPr/>
        </p:nvSpPr>
        <p:spPr>
          <a:xfrm>
            <a:off x="178552" y="1449954"/>
            <a:ext cx="8510350" cy="544116"/>
          </a:xfrm>
          <a:prstGeom prst="rect">
            <a:avLst/>
          </a:prstGeom>
        </p:spPr>
        <p:txBody>
          <a:bodyPr lIns="68580" tIns="34290" rIns="68580" bIns="3429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defRPr/>
            </a:pPr>
            <a:r>
              <a:rPr lang="en-GB" sz="3600" b="1" dirty="0">
                <a:solidFill>
                  <a:srgbClr val="002060"/>
                </a:solidFill>
                <a:latin typeface="+mn-lt"/>
                <a:cs typeface="Arial" panose="020B0604020202020204" pitchFamily="34" charset="0"/>
              </a:rPr>
              <a:t>Review of performance 2022-23</a:t>
            </a:r>
            <a:endParaRPr lang="en-GB" sz="3600" b="1" dirty="0">
              <a:solidFill>
                <a:srgbClr val="002060"/>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7F0193AB-089B-0BFB-392A-BED905714454}"/>
              </a:ext>
            </a:extLst>
          </p:cNvPr>
          <p:cNvSpPr txBox="1"/>
          <p:nvPr/>
        </p:nvSpPr>
        <p:spPr>
          <a:xfrm>
            <a:off x="178552" y="2073158"/>
            <a:ext cx="10749839" cy="3485570"/>
          </a:xfrm>
          <a:prstGeom prst="rect">
            <a:avLst/>
          </a:prstGeom>
          <a:noFill/>
        </p:spPr>
        <p:txBody>
          <a:bodyPr wrap="square">
            <a:spAutoFit/>
          </a:bodyPr>
          <a:lstStyle/>
          <a:p>
            <a:pPr>
              <a:spcAft>
                <a:spcPts val="900"/>
              </a:spcAft>
            </a:pPr>
            <a:r>
              <a:rPr lang="en-GB"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Overview</a:t>
            </a:r>
          </a:p>
          <a:p>
            <a:pPr marL="216000" indent="-216000">
              <a:spcAft>
                <a:spcPts val="900"/>
              </a:spcAft>
              <a:buClr>
                <a:srgbClr val="0070C0"/>
              </a:buClr>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 sustained commitment to delivering </a:t>
            </a:r>
            <a:r>
              <a:rPr lang="en-GB" sz="1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high quality </a:t>
            </a:r>
            <a:r>
              <a:rPr lang="en-GB" sz="1800" dirty="0">
                <a:effectLst/>
                <a:latin typeface="Calibri" panose="020F0502020204030204" pitchFamily="34" charset="0"/>
                <a:ea typeface="Calibri" panose="020F0502020204030204" pitchFamily="34" charset="0"/>
                <a:cs typeface="Calibri" panose="020F0502020204030204" pitchFamily="34" charset="0"/>
              </a:rPr>
              <a:t>community health and care services</a:t>
            </a:r>
          </a:p>
          <a:p>
            <a:pPr marL="216000" indent="-216000">
              <a:spcAft>
                <a:spcPts val="900"/>
              </a:spcAft>
              <a:buClr>
                <a:srgbClr val="0070C0"/>
              </a:buCl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R</a:t>
            </a:r>
            <a:r>
              <a:rPr lang="en-GB" sz="1800" dirty="0">
                <a:effectLst/>
                <a:latin typeface="Calibri" panose="020F0502020204030204" pitchFamily="34" charset="0"/>
                <a:ea typeface="Calibri" panose="020F0502020204030204" pitchFamily="34" charset="0"/>
                <a:cs typeface="Calibri" panose="020F0502020204030204" pitchFamily="34" charset="0"/>
              </a:rPr>
              <a:t>esili</a:t>
            </a:r>
            <a:r>
              <a:rPr lang="en-GB" sz="1800" spc="-5" dirty="0">
                <a:effectLst/>
                <a:latin typeface="Calibri" panose="020F0502020204030204" pitchFamily="34" charset="0"/>
                <a:ea typeface="Calibri" panose="020F0502020204030204" pitchFamily="34" charset="0"/>
                <a:cs typeface="Calibri" panose="020F0502020204030204" pitchFamily="34" charset="0"/>
              </a:rPr>
              <a:t>e</a:t>
            </a:r>
            <a:r>
              <a:rPr lang="en-GB" sz="1800" dirty="0">
                <a:effectLst/>
                <a:latin typeface="Calibri" panose="020F0502020204030204" pitchFamily="34" charset="0"/>
                <a:ea typeface="Calibri" panose="020F0502020204030204" pitchFamily="34" charset="0"/>
                <a:cs typeface="Calibri" panose="020F0502020204030204" pitchFamily="34" charset="0"/>
              </a:rPr>
              <a:t>nce,</a:t>
            </a:r>
            <a:r>
              <a:rPr lang="en-GB" sz="1800" spc="-50" dirty="0">
                <a:effectLst/>
                <a:latin typeface="Calibri" panose="020F0502020204030204" pitchFamily="34" charset="0"/>
                <a:ea typeface="Calibri" panose="020F0502020204030204" pitchFamily="34" charset="0"/>
                <a:cs typeface="Calibri" panose="020F0502020204030204" pitchFamily="34" charset="0"/>
              </a:rPr>
              <a:t> </a:t>
            </a:r>
            <a:r>
              <a:rPr lang="en-GB" sz="1800" spc="5" dirty="0">
                <a:effectLst/>
                <a:latin typeface="Calibri" panose="020F0502020204030204" pitchFamily="34" charset="0"/>
                <a:ea typeface="Calibri" panose="020F0502020204030204" pitchFamily="34" charset="0"/>
                <a:cs typeface="Calibri" panose="020F0502020204030204" pitchFamily="34" charset="0"/>
              </a:rPr>
              <a:t>d</a:t>
            </a:r>
            <a:r>
              <a:rPr lang="en-GB" sz="1800" dirty="0">
                <a:effectLst/>
                <a:latin typeface="Calibri" panose="020F0502020204030204" pitchFamily="34" charset="0"/>
                <a:ea typeface="Calibri" panose="020F0502020204030204" pitchFamily="34" charset="0"/>
                <a:cs typeface="Calibri" panose="020F0502020204030204" pitchFamily="34" charset="0"/>
              </a:rPr>
              <a:t>etermination,</a:t>
            </a:r>
            <a:r>
              <a:rPr lang="en-GB" sz="1800" spc="-65"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and </a:t>
            </a:r>
            <a:r>
              <a:rPr lang="en-GB" sz="1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compassio</a:t>
            </a:r>
            <a:r>
              <a:rPr lang="en-GB" sz="1800" b="1" spc="-3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n of </a:t>
            </a:r>
            <a:r>
              <a:rPr lang="en-GB" sz="1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o</a:t>
            </a:r>
            <a:r>
              <a:rPr lang="en-GB" sz="1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ur</a:t>
            </a:r>
            <a:r>
              <a:rPr lang="en-GB" sz="1800" b="1" spc="-1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staff</a:t>
            </a:r>
          </a:p>
          <a:p>
            <a:pPr marL="216000" indent="-216000">
              <a:spcAft>
                <a:spcPts val="900"/>
              </a:spcAft>
              <a:buClr>
                <a:srgbClr val="0070C0"/>
              </a:buClr>
              <a:buFont typeface="Arial" panose="020B0604020202020204" pitchFamily="34" charset="0"/>
              <a:buChar char="•"/>
            </a:pPr>
            <a:r>
              <a:rPr lang="en-GB" b="1" dirty="0">
                <a:solidFill>
                  <a:srgbClr val="0070C0"/>
                </a:solidFill>
                <a:latin typeface="Calibri" panose="020F0502020204030204" pitchFamily="34" charset="0"/>
                <a:ea typeface="Calibri" panose="020F0502020204030204" pitchFamily="34" charset="0"/>
                <a:cs typeface="Calibri" panose="020F0502020204030204" pitchFamily="34" charset="0"/>
              </a:rPr>
              <a:t>Significant contribution </a:t>
            </a:r>
            <a:r>
              <a:rPr lang="en-GB" dirty="0">
                <a:latin typeface="Calibri" panose="020F0502020204030204" pitchFamily="34" charset="0"/>
                <a:ea typeface="Calibri" panose="020F0502020204030204" pitchFamily="34" charset="0"/>
                <a:cs typeface="Calibri" panose="020F0502020204030204" pitchFamily="34" charset="0"/>
              </a:rPr>
              <a:t>to the ‘system’ response and recovery following the Covid-19 pandemic</a:t>
            </a:r>
          </a:p>
          <a:p>
            <a:pPr marL="216000" indent="-216000">
              <a:spcAft>
                <a:spcPts val="900"/>
              </a:spcAft>
              <a:buClr>
                <a:srgbClr val="0070C0"/>
              </a:buClr>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Introduced new and </a:t>
            </a:r>
            <a:r>
              <a:rPr lang="en-GB" sz="1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innovative</a:t>
            </a:r>
            <a:r>
              <a:rPr lang="en-GB" sz="1800" dirty="0">
                <a:effectLst/>
                <a:latin typeface="Calibri" panose="020F0502020204030204" pitchFamily="34" charset="0"/>
                <a:ea typeface="Calibri" panose="020F0502020204030204" pitchFamily="34" charset="0"/>
                <a:cs typeface="Calibri" panose="020F0502020204030204" pitchFamily="34" charset="0"/>
              </a:rPr>
              <a:t> ways of working and service delivery models</a:t>
            </a:r>
          </a:p>
          <a:p>
            <a:pPr marL="216000" indent="-216000">
              <a:spcAft>
                <a:spcPts val="900"/>
              </a:spcAft>
              <a:buClr>
                <a:srgbClr val="0070C0"/>
              </a:buCl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We demonstrated our </a:t>
            </a:r>
            <a:r>
              <a:rPr lang="en-GB" b="1" dirty="0">
                <a:solidFill>
                  <a:srgbClr val="0070C0"/>
                </a:solidFill>
                <a:latin typeface="Calibri" panose="020F0502020204030204" pitchFamily="34" charset="0"/>
                <a:ea typeface="Calibri" panose="020F0502020204030204" pitchFamily="34" charset="0"/>
                <a:cs typeface="Calibri" panose="020F0502020204030204" pitchFamily="34" charset="0"/>
              </a:rPr>
              <a:t>commitment to sustainability </a:t>
            </a:r>
            <a:r>
              <a:rPr lang="en-GB" dirty="0">
                <a:latin typeface="Calibri" panose="020F0502020204030204" pitchFamily="34" charset="0"/>
                <a:ea typeface="Calibri" panose="020F0502020204030204" pitchFamily="34" charset="0"/>
                <a:cs typeface="Calibri" panose="020F0502020204030204" pitchFamily="34" charset="0"/>
              </a:rPr>
              <a:t>through the construction of Marine Lake Health </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and Wellbeing Centre</a:t>
            </a:r>
          </a:p>
          <a:p>
            <a:pPr marL="216000" indent="-216000">
              <a:spcAft>
                <a:spcPts val="900"/>
              </a:spcAft>
              <a:buClr>
                <a:srgbClr val="0070C0"/>
              </a:buCl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Signatories of the Cheshire and Merseyside </a:t>
            </a:r>
            <a:r>
              <a:rPr lang="en-GB" b="1" dirty="0">
                <a:solidFill>
                  <a:srgbClr val="0070C0"/>
                </a:solidFill>
                <a:latin typeface="Calibri" panose="020F0502020204030204" pitchFamily="34" charset="0"/>
                <a:ea typeface="Calibri" panose="020F0502020204030204" pitchFamily="34" charset="0"/>
                <a:cs typeface="Calibri" panose="020F0502020204030204" pitchFamily="34" charset="0"/>
              </a:rPr>
              <a:t>Social Value </a:t>
            </a:r>
            <a:r>
              <a:rPr lang="en-GB" dirty="0">
                <a:latin typeface="Calibri" panose="020F0502020204030204" pitchFamily="34" charset="0"/>
                <a:ea typeface="Calibri" panose="020F0502020204030204" pitchFamily="34" charset="0"/>
                <a:cs typeface="Calibri" panose="020F0502020204030204" pitchFamily="34" charset="0"/>
              </a:rPr>
              <a:t>and Anchor Institution Charters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spcAft>
                <a:spcPts val="900"/>
              </a:spcAft>
              <a:buClr>
                <a:srgbClr val="0070C0"/>
              </a:buClr>
            </a:pPr>
            <a:endParaRPr lang="en-GB"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CE080F93-764C-5040-AAFC-FFAD1CD2B5DD}"/>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31390233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5239A1-C9CE-6904-3E08-639250EB4530}"/>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
        <p:nvSpPr>
          <p:cNvPr id="16" name="Title 1">
            <a:extLst>
              <a:ext uri="{FF2B5EF4-FFF2-40B4-BE49-F238E27FC236}">
                <a16:creationId xmlns:a16="http://schemas.microsoft.com/office/drawing/2014/main" id="{6CD94E2B-8944-5744-33E2-61BBC293014B}"/>
              </a:ext>
            </a:extLst>
          </p:cNvPr>
          <p:cNvSpPr txBox="1">
            <a:spLocks/>
          </p:cNvSpPr>
          <p:nvPr/>
        </p:nvSpPr>
        <p:spPr>
          <a:xfrm>
            <a:off x="162910" y="1409427"/>
            <a:ext cx="6172200" cy="54411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700" b="1" dirty="0">
                <a:solidFill>
                  <a:srgbClr val="002060"/>
                </a:solidFill>
                <a:latin typeface="Calibri" panose="020F0502020204030204" pitchFamily="34" charset="0"/>
              </a:rPr>
              <a:t>Vision, values, objectives and goals</a:t>
            </a:r>
          </a:p>
        </p:txBody>
      </p:sp>
      <p:pic>
        <p:nvPicPr>
          <p:cNvPr id="17" name="Picture 16" descr="A screenshot of a computer screen&#10;&#10;Description automatically generated">
            <a:extLst>
              <a:ext uri="{FF2B5EF4-FFF2-40B4-BE49-F238E27FC236}">
                <a16:creationId xmlns:a16="http://schemas.microsoft.com/office/drawing/2014/main" id="{DB39D495-1CB4-89BD-03BD-DEEB6F249D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04" y="2072886"/>
            <a:ext cx="10650055" cy="3960824"/>
          </a:xfrm>
          <a:prstGeom prst="rect">
            <a:avLst/>
          </a:prstGeom>
        </p:spPr>
      </p:pic>
    </p:spTree>
    <p:extLst>
      <p:ext uri="{BB962C8B-B14F-4D97-AF65-F5344CB8AC3E}">
        <p14:creationId xmlns:p14="http://schemas.microsoft.com/office/powerpoint/2010/main" val="28755217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olorful posters&#10;&#10;Description automatically generated with medium confidence">
            <a:extLst>
              <a:ext uri="{FF2B5EF4-FFF2-40B4-BE49-F238E27FC236}">
                <a16:creationId xmlns:a16="http://schemas.microsoft.com/office/drawing/2014/main" id="{667DDB47-99FE-EFBC-72D5-8ED2D08EE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49" y="2146818"/>
            <a:ext cx="10823134" cy="4472400"/>
          </a:xfrm>
          <a:prstGeom prst="rect">
            <a:avLst/>
          </a:prstGeom>
        </p:spPr>
      </p:pic>
      <p:sp>
        <p:nvSpPr>
          <p:cNvPr id="3" name="Title 1">
            <a:extLst>
              <a:ext uri="{FF2B5EF4-FFF2-40B4-BE49-F238E27FC236}">
                <a16:creationId xmlns:a16="http://schemas.microsoft.com/office/drawing/2014/main" id="{AA28B782-E27D-5AF8-CAC3-EA53E261C68F}"/>
              </a:ext>
            </a:extLst>
          </p:cNvPr>
          <p:cNvSpPr txBox="1">
            <a:spLocks/>
          </p:cNvSpPr>
          <p:nvPr/>
        </p:nvSpPr>
        <p:spPr>
          <a:xfrm>
            <a:off x="162909" y="1409427"/>
            <a:ext cx="10823133" cy="54411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700" b="1" dirty="0">
                <a:solidFill>
                  <a:srgbClr val="002060"/>
                </a:solidFill>
                <a:latin typeface="Calibri" panose="020F0502020204030204" pitchFamily="34" charset="0"/>
              </a:rPr>
              <a:t>Performance delivered in line with our 5 year and supporting strategies</a:t>
            </a:r>
          </a:p>
        </p:txBody>
      </p:sp>
      <p:sp>
        <p:nvSpPr>
          <p:cNvPr id="4" name="TextBox 3">
            <a:extLst>
              <a:ext uri="{FF2B5EF4-FFF2-40B4-BE49-F238E27FC236}">
                <a16:creationId xmlns:a16="http://schemas.microsoft.com/office/drawing/2014/main" id="{FBA77AB9-C9AC-E9B8-D4D6-C468F9855656}"/>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9796300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3369-8A87-F827-63F4-555C810044D7}"/>
              </a:ext>
            </a:extLst>
          </p:cNvPr>
          <p:cNvSpPr txBox="1">
            <a:spLocks/>
          </p:cNvSpPr>
          <p:nvPr/>
        </p:nvSpPr>
        <p:spPr>
          <a:xfrm>
            <a:off x="178552" y="1449954"/>
            <a:ext cx="8510350" cy="544116"/>
          </a:xfrm>
          <a:prstGeom prst="rect">
            <a:avLst/>
          </a:prstGeom>
        </p:spPr>
        <p:txBody>
          <a:bodyPr lIns="68580" tIns="34290" rIns="68580" bIns="3429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defRPr/>
            </a:pPr>
            <a:r>
              <a:rPr lang="en-GB" sz="3600" b="1" dirty="0">
                <a:solidFill>
                  <a:srgbClr val="002060"/>
                </a:solidFill>
                <a:latin typeface="Calibri" panose="020F0502020204030204" pitchFamily="34" charset="0"/>
                <a:cs typeface="Calibri" panose="020F0502020204030204" pitchFamily="34" charset="0"/>
              </a:rPr>
              <a:t>Review of performance 2022-23</a:t>
            </a:r>
            <a:endParaRPr lang="en-GB" sz="3600" b="1" dirty="0">
              <a:solidFill>
                <a:srgbClr val="002060"/>
              </a:solidFill>
              <a:highlight>
                <a:srgbClr val="FFFF00"/>
              </a:highligh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F0193AB-089B-0BFB-392A-BED905714454}"/>
              </a:ext>
            </a:extLst>
          </p:cNvPr>
          <p:cNvSpPr txBox="1"/>
          <p:nvPr/>
        </p:nvSpPr>
        <p:spPr>
          <a:xfrm>
            <a:off x="178552" y="2107386"/>
            <a:ext cx="10749839" cy="4172937"/>
          </a:xfrm>
          <a:prstGeom prst="rect">
            <a:avLst/>
          </a:prstGeom>
          <a:noFill/>
        </p:spPr>
        <p:txBody>
          <a:bodyPr wrap="square">
            <a:spAutoFit/>
          </a:bodyPr>
          <a:lstStyle/>
          <a:p>
            <a:pPr>
              <a:spcAft>
                <a:spcPts val="900"/>
              </a:spcAft>
            </a:pPr>
            <a:r>
              <a:rPr lang="en-GB"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Key achievements</a:t>
            </a:r>
          </a:p>
          <a:p>
            <a:pPr marL="180000" indent="-180000">
              <a:spcAft>
                <a:spcPts val="500"/>
              </a:spcAft>
              <a:buClr>
                <a:srgbClr val="0070C0"/>
              </a:buClr>
              <a:buFont typeface="Arial" panose="020B0604020202020204" pitchFamily="34" charset="0"/>
              <a:buChar char="•"/>
            </a:pPr>
            <a:r>
              <a:rPr lang="en-US" dirty="0"/>
              <a:t>Our services delivered </a:t>
            </a:r>
            <a:r>
              <a:rPr lang="en-US" b="1" dirty="0">
                <a:solidFill>
                  <a:srgbClr val="0070C0"/>
                </a:solidFill>
              </a:rPr>
              <a:t>1</a:t>
            </a:r>
            <a:r>
              <a:rPr lang="en-GB" sz="1800" b="1" i="0" u="none" strike="noStrike" baseline="0">
                <a:solidFill>
                  <a:srgbClr val="0070C0"/>
                </a:solidFill>
              </a:rPr>
              <a:t>,388,871 </a:t>
            </a:r>
            <a:r>
              <a:rPr lang="en-GB" b="1" dirty="0">
                <a:solidFill>
                  <a:srgbClr val="0070C0"/>
                </a:solidFill>
              </a:rPr>
              <a:t>contacts</a:t>
            </a:r>
            <a:endParaRPr lang="en-GB" b="1" i="0" u="none" strike="noStrike" baseline="0" dirty="0">
              <a:solidFill>
                <a:schemeClr val="accent1"/>
              </a:solidFill>
            </a:endParaRPr>
          </a:p>
          <a:p>
            <a:pPr marL="180000" indent="-180000">
              <a:spcAft>
                <a:spcPts val="500"/>
              </a:spcAft>
              <a:buClr>
                <a:srgbClr val="0070C0"/>
              </a:buClr>
              <a:buFont typeface="Arial" panose="020B0604020202020204" pitchFamily="34" charset="0"/>
              <a:buChar char="•"/>
            </a:pPr>
            <a:r>
              <a:rPr lang="en-GB" i="0" u="none" strike="noStrike" baseline="0" dirty="0"/>
              <a:t>During 2022-23 the Trust demonstrated </a:t>
            </a:r>
            <a:r>
              <a:rPr lang="en-GB" b="1" i="0" u="none" strike="noStrike" baseline="0" dirty="0">
                <a:solidFill>
                  <a:srgbClr val="0070C0"/>
                </a:solidFill>
              </a:rPr>
              <a:t>consistent good performance </a:t>
            </a:r>
            <a:r>
              <a:rPr lang="en-GB" i="0" u="none" strike="noStrike" baseline="0" dirty="0"/>
              <a:t>against all key performance indicators</a:t>
            </a:r>
          </a:p>
          <a:p>
            <a:pPr marL="180000" indent="-180000">
              <a:spcAft>
                <a:spcPts val="500"/>
              </a:spcAft>
              <a:buClr>
                <a:srgbClr val="0070C0"/>
              </a:buClr>
              <a:buFont typeface="Arial" panose="020B0604020202020204" pitchFamily="34" charset="0"/>
              <a:buChar char="•"/>
            </a:pPr>
            <a:r>
              <a:rPr lang="en-GB" sz="1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More than 90% </a:t>
            </a:r>
            <a:r>
              <a:rPr lang="en-GB" sz="1800" dirty="0">
                <a:effectLst/>
                <a:latin typeface="Calibri" panose="020F0502020204030204" pitchFamily="34" charset="0"/>
                <a:ea typeface="Times New Roman" panose="02020603050405020304" pitchFamily="18" charset="0"/>
                <a:cs typeface="Calibri" panose="020F0502020204030204" pitchFamily="34" charset="0"/>
              </a:rPr>
              <a:t>of patients admitted to the CICC were sufficiently </a:t>
            </a:r>
            <a:r>
              <a:rPr lang="en-GB" sz="1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re-abled to return home </a:t>
            </a:r>
            <a:r>
              <a:rPr lang="en-GB" sz="1800" dirty="0">
                <a:effectLst/>
                <a:latin typeface="Calibri" panose="020F0502020204030204" pitchFamily="34" charset="0"/>
                <a:ea typeface="Times New Roman" panose="02020603050405020304" pitchFamily="18" charset="0"/>
                <a:cs typeface="Calibri" panose="020F0502020204030204" pitchFamily="34" charset="0"/>
              </a:rPr>
              <a:t>on discharge</a:t>
            </a:r>
            <a:endParaRPr lang="en-GB" dirty="0"/>
          </a:p>
          <a:p>
            <a:pPr marL="180000" indent="-180000">
              <a:spcAft>
                <a:spcPts val="500"/>
              </a:spcAft>
              <a:buClr>
                <a:srgbClr val="0070C0"/>
              </a:buClr>
              <a:buFont typeface="Arial" panose="020B0604020202020204" pitchFamily="34" charset="0"/>
              <a:buChar char="•"/>
            </a:pPr>
            <a:r>
              <a:rPr lang="en-GB" b="1" dirty="0">
                <a:solidFill>
                  <a:srgbClr val="0070C0"/>
                </a:solidFill>
              </a:rPr>
              <a:t>Two Hour </a:t>
            </a:r>
            <a:r>
              <a:rPr lang="en-GB" b="1" i="0" u="none" strike="noStrike" baseline="0" dirty="0">
                <a:solidFill>
                  <a:srgbClr val="0070C0"/>
                </a:solidFill>
              </a:rPr>
              <a:t>Urgent Community Response</a:t>
            </a:r>
            <a:r>
              <a:rPr lang="en-GB" i="0" u="none" strike="noStrike" baseline="0" dirty="0"/>
              <a:t> performance</a:t>
            </a:r>
            <a:r>
              <a:rPr lang="en-GB" b="1" i="0" u="none" strike="noStrike" baseline="0" dirty="0">
                <a:solidFill>
                  <a:srgbClr val="0070C0"/>
                </a:solidFill>
              </a:rPr>
              <a:t> exceeded the national targets </a:t>
            </a:r>
            <a:r>
              <a:rPr lang="en-GB" i="0" u="none" strike="noStrike" baseline="0" dirty="0"/>
              <a:t>set (70%) with 88% of patients seen within 2 hours. This also compares favourably locally and nationally with other Community Trusts. </a:t>
            </a:r>
            <a:endParaRPr lang="en-GB" dirty="0"/>
          </a:p>
          <a:p>
            <a:pPr marL="180000" indent="-180000">
              <a:spcAft>
                <a:spcPts val="300"/>
              </a:spcAft>
              <a:buClr>
                <a:srgbClr val="0070C0"/>
              </a:buClr>
              <a:buFont typeface="Arial" panose="020B0604020202020204" pitchFamily="34" charset="0"/>
              <a:buChar char="•"/>
            </a:pPr>
            <a:r>
              <a:rPr lang="en-GB" sz="1800" b="0" i="0" u="none" strike="noStrike" baseline="0" dirty="0">
                <a:solidFill>
                  <a:srgbClr val="000000"/>
                </a:solidFill>
              </a:rPr>
              <a:t>We established a </a:t>
            </a:r>
            <a:r>
              <a:rPr lang="en-GB" sz="1800" b="1" i="0" u="none" strike="noStrike" baseline="0" dirty="0" err="1">
                <a:solidFill>
                  <a:srgbClr val="0070C0"/>
                </a:solidFill>
              </a:rPr>
              <a:t>HomeFirst</a:t>
            </a:r>
            <a:r>
              <a:rPr lang="en-GB" sz="1800" b="1" i="0" u="none" strike="noStrike" baseline="0" dirty="0">
                <a:solidFill>
                  <a:srgbClr val="0070C0"/>
                </a:solidFill>
              </a:rPr>
              <a:t> pilot project providing therapy and personal care</a:t>
            </a:r>
            <a:r>
              <a:rPr lang="en-GB" sz="1800" b="0" i="0" u="none" strike="noStrike" baseline="0" dirty="0">
                <a:solidFill>
                  <a:srgbClr val="000000"/>
                </a:solidFill>
              </a:rPr>
              <a:t> for people needing support to go home from a ward.</a:t>
            </a:r>
            <a:endParaRPr lang="en-GB" sz="1800" b="0" i="1" u="none" strike="noStrike" baseline="0" dirty="0">
              <a:solidFill>
                <a:srgbClr val="000000"/>
              </a:solidFill>
              <a:highlight>
                <a:srgbClr val="FFFF00"/>
              </a:highlight>
            </a:endParaRPr>
          </a:p>
          <a:p>
            <a:pPr algn="r">
              <a:spcAft>
                <a:spcPts val="300"/>
              </a:spcAft>
              <a:buClr>
                <a:srgbClr val="0070C0"/>
              </a:buClr>
            </a:pPr>
            <a:r>
              <a:rPr lang="en-GB" sz="1800" i="1" dirty="0">
                <a:effectLst/>
                <a:latin typeface="Arial" panose="020B0604020202020204" pitchFamily="34" charset="0"/>
                <a:ea typeface="Times New Roman" panose="02020603050405020304" pitchFamily="18" charset="0"/>
                <a:cs typeface="Arial" panose="020B0604020202020204" pitchFamily="34" charset="0"/>
              </a:rPr>
              <a:t> </a:t>
            </a:r>
            <a:r>
              <a:rPr lang="en-GB" sz="2000" b="1"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r>
              <a:rPr lang="en-GB" sz="1600" i="1" dirty="0">
                <a:effectLst/>
                <a:latin typeface="Arial" panose="020B0604020202020204" pitchFamily="34" charset="0"/>
                <a:ea typeface="Times New Roman" panose="02020603050405020304" pitchFamily="18" charset="0"/>
                <a:cs typeface="Arial" panose="020B0604020202020204" pitchFamily="34" charset="0"/>
              </a:rPr>
              <a:t>My wife’s improvement has been astonishing. </a:t>
            </a:r>
            <a:br>
              <a:rPr lang="en-GB" sz="1600" i="1" dirty="0">
                <a:effectLst/>
                <a:latin typeface="Arial" panose="020B0604020202020204" pitchFamily="34" charset="0"/>
                <a:ea typeface="Times New Roman" panose="02020603050405020304" pitchFamily="18" charset="0"/>
                <a:cs typeface="Arial" panose="020B0604020202020204" pitchFamily="34" charset="0"/>
              </a:rPr>
            </a:br>
            <a:r>
              <a:rPr lang="en-GB" sz="1600" i="1" dirty="0">
                <a:effectLst/>
                <a:latin typeface="Arial" panose="020B0604020202020204" pitchFamily="34" charset="0"/>
                <a:ea typeface="Times New Roman" panose="02020603050405020304" pitchFamily="18" charset="0"/>
                <a:cs typeface="Arial" panose="020B0604020202020204" pitchFamily="34" charset="0"/>
              </a:rPr>
              <a:t>I cannot praise the service enough…</a:t>
            </a:r>
            <a:br>
              <a:rPr lang="en-GB" sz="1600" i="1" dirty="0">
                <a:effectLst/>
                <a:latin typeface="Arial" panose="020B0604020202020204" pitchFamily="34" charset="0"/>
                <a:ea typeface="Times New Roman" panose="02020603050405020304" pitchFamily="18" charset="0"/>
                <a:cs typeface="Arial" panose="020B0604020202020204" pitchFamily="34" charset="0"/>
              </a:rPr>
            </a:br>
            <a:r>
              <a:rPr lang="en-GB" sz="1600" i="1" dirty="0">
                <a:effectLst/>
                <a:latin typeface="Arial" panose="020B0604020202020204" pitchFamily="34" charset="0"/>
                <a:ea typeface="Times New Roman" panose="02020603050405020304" pitchFamily="18" charset="0"/>
                <a:cs typeface="Arial" panose="020B0604020202020204" pitchFamily="34" charset="0"/>
              </a:rPr>
              <a:t>look forward to further visits and continual improvement. </a:t>
            </a:r>
            <a:br>
              <a:rPr lang="en-GB" sz="1600" i="1" dirty="0">
                <a:effectLst/>
                <a:latin typeface="Arial" panose="020B0604020202020204" pitchFamily="34" charset="0"/>
                <a:ea typeface="Times New Roman" panose="02020603050405020304" pitchFamily="18" charset="0"/>
                <a:cs typeface="Arial" panose="020B0604020202020204" pitchFamily="34" charset="0"/>
              </a:rPr>
            </a:br>
            <a:r>
              <a:rPr lang="en-GB" sz="1600" i="1" dirty="0">
                <a:effectLst/>
                <a:latin typeface="Arial" panose="020B0604020202020204" pitchFamily="34" charset="0"/>
                <a:ea typeface="Times New Roman" panose="02020603050405020304" pitchFamily="18" charset="0"/>
                <a:cs typeface="Arial" panose="020B0604020202020204" pitchFamily="34" charset="0"/>
              </a:rPr>
              <a:t>Thank you so much for offering the service</a:t>
            </a:r>
            <a:r>
              <a:rPr lang="en-GB" sz="1600" dirty="0">
                <a:effectLst/>
                <a:latin typeface="Arial" panose="020B0604020202020204" pitchFamily="34" charset="0"/>
                <a:ea typeface="Times New Roman" panose="02020603050405020304" pitchFamily="18" charset="0"/>
                <a:cs typeface="Arial" panose="020B0604020202020204" pitchFamily="34" charset="0"/>
              </a:rPr>
              <a:t>.</a:t>
            </a:r>
            <a:r>
              <a:rPr lang="en-GB" sz="2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spcAft>
                <a:spcPts val="900"/>
              </a:spcAft>
              <a:buClr>
                <a:srgbClr val="0070C0"/>
              </a:buClr>
            </a:pPr>
            <a:endParaRPr lang="en-GB"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3889B739-2F71-9CDB-20F9-F32432F90FBD}"/>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9526440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4C71D-8797-1CEF-C3DF-6A3FDC59FA3A}"/>
              </a:ext>
            </a:extLst>
          </p:cNvPr>
          <p:cNvSpPr txBox="1">
            <a:spLocks/>
          </p:cNvSpPr>
          <p:nvPr/>
        </p:nvSpPr>
        <p:spPr>
          <a:xfrm>
            <a:off x="191344" y="1268760"/>
            <a:ext cx="3816424" cy="7254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rgbClr val="002060"/>
                </a:solidFill>
                <a:latin typeface="Calibri" panose="020F0502020204030204" pitchFamily="34" charset="0"/>
              </a:rPr>
              <a:t>HomeFirst</a:t>
            </a:r>
          </a:p>
        </p:txBody>
      </p:sp>
      <p:sp>
        <p:nvSpPr>
          <p:cNvPr id="3" name="Rectangle: Rounded Corners 2">
            <a:extLst>
              <a:ext uri="{FF2B5EF4-FFF2-40B4-BE49-F238E27FC236}">
                <a16:creationId xmlns:a16="http://schemas.microsoft.com/office/drawing/2014/main" id="{C0679476-5DCC-107F-8344-4294A77A1E24}"/>
              </a:ext>
            </a:extLst>
          </p:cNvPr>
          <p:cNvSpPr/>
          <p:nvPr/>
        </p:nvSpPr>
        <p:spPr>
          <a:xfrm>
            <a:off x="391839" y="4182570"/>
            <a:ext cx="1327659" cy="61458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Rectangle: Rounded Corners 3">
            <a:extLst>
              <a:ext uri="{FF2B5EF4-FFF2-40B4-BE49-F238E27FC236}">
                <a16:creationId xmlns:a16="http://schemas.microsoft.com/office/drawing/2014/main" id="{7681DB27-6A67-9331-04DB-F7A85934E8E2}"/>
              </a:ext>
            </a:extLst>
          </p:cNvPr>
          <p:cNvSpPr/>
          <p:nvPr/>
        </p:nvSpPr>
        <p:spPr>
          <a:xfrm>
            <a:off x="391839" y="4902650"/>
            <a:ext cx="1327659" cy="614582"/>
          </a:xfrm>
          <a:prstGeom prst="roundRect">
            <a:avLst/>
          </a:prstGeom>
          <a:solidFill>
            <a:srgbClr val="F254BA"/>
          </a:solidFill>
          <a:ln>
            <a:solidFill>
              <a:srgbClr val="A51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 name="Rectangle: Rounded Corners 4">
            <a:extLst>
              <a:ext uri="{FF2B5EF4-FFF2-40B4-BE49-F238E27FC236}">
                <a16:creationId xmlns:a16="http://schemas.microsoft.com/office/drawing/2014/main" id="{9E875D03-DD65-47C4-BE74-BBA319EBEE22}"/>
              </a:ext>
            </a:extLst>
          </p:cNvPr>
          <p:cNvSpPr/>
          <p:nvPr/>
        </p:nvSpPr>
        <p:spPr>
          <a:xfrm>
            <a:off x="1872492" y="4902650"/>
            <a:ext cx="1327659" cy="614582"/>
          </a:xfrm>
          <a:prstGeom prst="roundRect">
            <a:avLst/>
          </a:prstGeom>
          <a:solidFill>
            <a:srgbClr val="E8A84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Rectangle: Rounded Corners 5">
            <a:extLst>
              <a:ext uri="{FF2B5EF4-FFF2-40B4-BE49-F238E27FC236}">
                <a16:creationId xmlns:a16="http://schemas.microsoft.com/office/drawing/2014/main" id="{D6BE91FA-E940-92B7-3060-D55BF0BEA14D}"/>
              </a:ext>
            </a:extLst>
          </p:cNvPr>
          <p:cNvSpPr/>
          <p:nvPr/>
        </p:nvSpPr>
        <p:spPr>
          <a:xfrm>
            <a:off x="1848522" y="4182569"/>
            <a:ext cx="1327659" cy="614582"/>
          </a:xfrm>
          <a:prstGeom prst="roundRect">
            <a:avLst/>
          </a:prstGeom>
          <a:solidFill>
            <a:srgbClr val="92D050"/>
          </a:solidFill>
          <a:ln>
            <a:solidFill>
              <a:srgbClr val="217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a:extLst>
              <a:ext uri="{FF2B5EF4-FFF2-40B4-BE49-F238E27FC236}">
                <a16:creationId xmlns:a16="http://schemas.microsoft.com/office/drawing/2014/main" id="{CCEA2883-4A59-89A7-90F5-3939639A14C2}"/>
              </a:ext>
            </a:extLst>
          </p:cNvPr>
          <p:cNvSpPr txBox="1"/>
          <p:nvPr/>
        </p:nvSpPr>
        <p:spPr>
          <a:xfrm>
            <a:off x="391839" y="5040875"/>
            <a:ext cx="1327659" cy="313932"/>
          </a:xfrm>
          <a:prstGeom prst="rect">
            <a:avLst/>
          </a:prstGeom>
          <a:noFill/>
        </p:spPr>
        <p:txBody>
          <a:bodyPr wrap="square">
            <a:spAutoFit/>
          </a:bodyPr>
          <a:lstStyle/>
          <a:p>
            <a:pPr algn="ctr">
              <a:lnSpc>
                <a:spcPct val="90000"/>
              </a:lnSpc>
              <a:spcBef>
                <a:spcPts val="1000"/>
              </a:spcBef>
              <a:spcAft>
                <a:spcPts val="1200"/>
              </a:spcAft>
            </a:pPr>
            <a:r>
              <a:rPr lang="en-GB" sz="1600" b="1" dirty="0">
                <a:solidFill>
                  <a:schemeClr val="bg1"/>
                </a:solidFill>
              </a:rPr>
              <a:t>Personal care</a:t>
            </a:r>
            <a:endParaRPr lang="en-GB" sz="1600" dirty="0">
              <a:solidFill>
                <a:schemeClr val="bg1"/>
              </a:solidFill>
            </a:endParaRPr>
          </a:p>
        </p:txBody>
      </p:sp>
      <p:sp>
        <p:nvSpPr>
          <p:cNvPr id="8" name="TextBox 7">
            <a:extLst>
              <a:ext uri="{FF2B5EF4-FFF2-40B4-BE49-F238E27FC236}">
                <a16:creationId xmlns:a16="http://schemas.microsoft.com/office/drawing/2014/main" id="{68E7ECFB-3523-B682-0C05-896933F24ABB}"/>
              </a:ext>
            </a:extLst>
          </p:cNvPr>
          <p:cNvSpPr txBox="1"/>
          <p:nvPr/>
        </p:nvSpPr>
        <p:spPr>
          <a:xfrm>
            <a:off x="1888021" y="5040875"/>
            <a:ext cx="1327659" cy="313932"/>
          </a:xfrm>
          <a:prstGeom prst="rect">
            <a:avLst/>
          </a:prstGeom>
          <a:noFill/>
        </p:spPr>
        <p:txBody>
          <a:bodyPr wrap="square">
            <a:spAutoFit/>
          </a:bodyPr>
          <a:lstStyle/>
          <a:p>
            <a:pPr algn="ctr">
              <a:lnSpc>
                <a:spcPct val="90000"/>
              </a:lnSpc>
              <a:spcBef>
                <a:spcPts val="1000"/>
              </a:spcBef>
              <a:spcAft>
                <a:spcPts val="1200"/>
              </a:spcAft>
            </a:pPr>
            <a:r>
              <a:rPr lang="en-GB" sz="1600" b="1" dirty="0">
                <a:solidFill>
                  <a:schemeClr val="bg1"/>
                </a:solidFill>
              </a:rPr>
              <a:t>Assessment</a:t>
            </a:r>
            <a:endParaRPr lang="en-GB" dirty="0">
              <a:solidFill>
                <a:schemeClr val="bg1"/>
              </a:solidFill>
            </a:endParaRPr>
          </a:p>
        </p:txBody>
      </p:sp>
      <p:sp>
        <p:nvSpPr>
          <p:cNvPr id="9" name="TextBox 8">
            <a:extLst>
              <a:ext uri="{FF2B5EF4-FFF2-40B4-BE49-F238E27FC236}">
                <a16:creationId xmlns:a16="http://schemas.microsoft.com/office/drawing/2014/main" id="{2890143B-7B9B-0FA1-F1D1-4B6E7B5B4222}"/>
              </a:ext>
            </a:extLst>
          </p:cNvPr>
          <p:cNvSpPr txBox="1"/>
          <p:nvPr/>
        </p:nvSpPr>
        <p:spPr>
          <a:xfrm>
            <a:off x="391071" y="4344994"/>
            <a:ext cx="1327659" cy="313932"/>
          </a:xfrm>
          <a:prstGeom prst="rect">
            <a:avLst/>
          </a:prstGeom>
          <a:noFill/>
        </p:spPr>
        <p:txBody>
          <a:bodyPr wrap="square">
            <a:spAutoFit/>
          </a:bodyPr>
          <a:lstStyle/>
          <a:p>
            <a:pPr algn="ctr">
              <a:lnSpc>
                <a:spcPct val="90000"/>
              </a:lnSpc>
              <a:spcBef>
                <a:spcPts val="1000"/>
              </a:spcBef>
              <a:spcAft>
                <a:spcPts val="1200"/>
              </a:spcAft>
            </a:pPr>
            <a:r>
              <a:rPr lang="en-GB" sz="1600" b="1" dirty="0">
                <a:solidFill>
                  <a:schemeClr val="bg1"/>
                </a:solidFill>
              </a:rPr>
              <a:t>Therapy</a:t>
            </a:r>
            <a:endParaRPr lang="en-GB" sz="1600" dirty="0">
              <a:solidFill>
                <a:schemeClr val="bg1"/>
              </a:solidFill>
            </a:endParaRPr>
          </a:p>
        </p:txBody>
      </p:sp>
      <p:sp>
        <p:nvSpPr>
          <p:cNvPr id="10" name="TextBox 9">
            <a:extLst>
              <a:ext uri="{FF2B5EF4-FFF2-40B4-BE49-F238E27FC236}">
                <a16:creationId xmlns:a16="http://schemas.microsoft.com/office/drawing/2014/main" id="{AD96C417-D631-DFE4-E801-533E9F9033C2}"/>
              </a:ext>
            </a:extLst>
          </p:cNvPr>
          <p:cNvSpPr txBox="1"/>
          <p:nvPr/>
        </p:nvSpPr>
        <p:spPr>
          <a:xfrm>
            <a:off x="1872492" y="4344994"/>
            <a:ext cx="1327659" cy="313932"/>
          </a:xfrm>
          <a:prstGeom prst="rect">
            <a:avLst/>
          </a:prstGeom>
          <a:noFill/>
        </p:spPr>
        <p:txBody>
          <a:bodyPr wrap="square">
            <a:spAutoFit/>
          </a:bodyPr>
          <a:lstStyle/>
          <a:p>
            <a:pPr algn="ctr">
              <a:lnSpc>
                <a:spcPct val="90000"/>
              </a:lnSpc>
              <a:spcBef>
                <a:spcPts val="1000"/>
              </a:spcBef>
              <a:spcAft>
                <a:spcPts val="1200"/>
              </a:spcAft>
            </a:pPr>
            <a:r>
              <a:rPr lang="en-GB" sz="1600" b="1" dirty="0">
                <a:solidFill>
                  <a:schemeClr val="bg1"/>
                </a:solidFill>
              </a:rPr>
              <a:t>Reablement</a:t>
            </a:r>
            <a:endParaRPr lang="en-GB" dirty="0">
              <a:solidFill>
                <a:schemeClr val="bg1"/>
              </a:solidFill>
            </a:endParaRPr>
          </a:p>
        </p:txBody>
      </p:sp>
      <p:pic>
        <p:nvPicPr>
          <p:cNvPr id="11" name="Picture 10" descr="A logo with a house and a heart&#10;&#10;Description automatically generated">
            <a:extLst>
              <a:ext uri="{FF2B5EF4-FFF2-40B4-BE49-F238E27FC236}">
                <a16:creationId xmlns:a16="http://schemas.microsoft.com/office/drawing/2014/main" id="{56B8E05A-7E09-15AE-7AD2-F8E978A680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5984" y="4730026"/>
            <a:ext cx="3002013" cy="1430395"/>
          </a:xfrm>
          <a:prstGeom prst="rect">
            <a:avLst/>
          </a:prstGeom>
        </p:spPr>
      </p:pic>
      <p:pic>
        <p:nvPicPr>
          <p:cNvPr id="12" name="Picture 11" descr="A person smiling in front of a group of people&#10;&#10;Description automatically generated">
            <a:extLst>
              <a:ext uri="{FF2B5EF4-FFF2-40B4-BE49-F238E27FC236}">
                <a16:creationId xmlns:a16="http://schemas.microsoft.com/office/drawing/2014/main" id="{4A80FD5E-685F-98F9-E223-50B54F1AD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9774">
            <a:off x="4125109" y="1330639"/>
            <a:ext cx="3548739" cy="5024124"/>
          </a:xfrm>
          <a:prstGeom prst="rect">
            <a:avLst/>
          </a:prstGeom>
          <a:effectLst>
            <a:outerShdw blurRad="50800" dist="38100" dir="2700000" algn="tl" rotWithShape="0">
              <a:prstClr val="black">
                <a:alpha val="40000"/>
              </a:prstClr>
            </a:outerShdw>
          </a:effectLst>
        </p:spPr>
      </p:pic>
      <p:pic>
        <p:nvPicPr>
          <p:cNvPr id="13" name="Picture 12" descr="A person hugging an older person&#10;&#10;Description automatically generated">
            <a:extLst>
              <a:ext uri="{FF2B5EF4-FFF2-40B4-BE49-F238E27FC236}">
                <a16:creationId xmlns:a16="http://schemas.microsoft.com/office/drawing/2014/main" id="{6C73EE5E-A045-1D30-11E0-337E7569AC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2704" y="1994249"/>
            <a:ext cx="3340261" cy="2226840"/>
          </a:xfrm>
          <a:prstGeom prst="rect">
            <a:avLst/>
          </a:prstGeom>
          <a:effectLst>
            <a:outerShdw blurRad="50800" dist="38100" dir="2700000" algn="tl" rotWithShape="0">
              <a:prstClr val="black">
                <a:alpha val="40000"/>
              </a:prstClr>
            </a:outerShdw>
          </a:effectLst>
        </p:spPr>
      </p:pic>
      <p:pic>
        <p:nvPicPr>
          <p:cNvPr id="14" name="Picture 13" descr="A colorful rectangular sign with white text&#10;&#10;Description automatically generated">
            <a:extLst>
              <a:ext uri="{FF2B5EF4-FFF2-40B4-BE49-F238E27FC236}">
                <a16:creationId xmlns:a16="http://schemas.microsoft.com/office/drawing/2014/main" id="{6CA95738-D9C3-6F9C-CD2A-C8669CF3B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38358"/>
            <a:ext cx="3935760" cy="1966706"/>
          </a:xfrm>
          <a:prstGeom prst="rect">
            <a:avLst/>
          </a:prstGeom>
        </p:spPr>
      </p:pic>
      <p:sp>
        <p:nvSpPr>
          <p:cNvPr id="15" name="TextBox 14">
            <a:extLst>
              <a:ext uri="{FF2B5EF4-FFF2-40B4-BE49-F238E27FC236}">
                <a16:creationId xmlns:a16="http://schemas.microsoft.com/office/drawing/2014/main" id="{1831BB51-1F9F-43A1-E69C-293CA6E861D7}"/>
              </a:ext>
            </a:extLst>
          </p:cNvPr>
          <p:cNvSpPr txBox="1"/>
          <p:nvPr/>
        </p:nvSpPr>
        <p:spPr>
          <a:xfrm>
            <a:off x="162910" y="6206358"/>
            <a:ext cx="3867807" cy="400110"/>
          </a:xfrm>
          <a:prstGeom prst="rect">
            <a:avLst/>
          </a:prstGeom>
          <a:noFill/>
        </p:spPr>
        <p:txBody>
          <a:bodyPr wrap="square" rtlCol="0">
            <a:spAutoFit/>
          </a:bodyPr>
          <a:lstStyle/>
          <a:p>
            <a:r>
              <a:rPr lang="en-GB" sz="2000" dirty="0">
                <a:solidFill>
                  <a:schemeClr val="bg1"/>
                </a:solidFill>
              </a:rPr>
              <a:t>Annual Members’ Meeting 2022-23</a:t>
            </a:r>
          </a:p>
        </p:txBody>
      </p:sp>
    </p:spTree>
    <p:extLst>
      <p:ext uri="{BB962C8B-B14F-4D97-AF65-F5344CB8AC3E}">
        <p14:creationId xmlns:p14="http://schemas.microsoft.com/office/powerpoint/2010/main" val="12392331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3941</Words>
  <Application>Microsoft Office PowerPoint</Application>
  <PresentationFormat>Widescreen</PresentationFormat>
  <Paragraphs>369</Paragraphs>
  <Slides>40</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Frutiger W01</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Ken (WIRRAL COMMUNITY HEALTH AND CARE NHS FOUNDATION TRUST)</dc:creator>
  <cp:lastModifiedBy>WALKER, Ken (WIRRAL COMMUNITY HEALTH AND CARE NHS FOUNDATION TRUST)</cp:lastModifiedBy>
  <cp:revision>50</cp:revision>
  <cp:lastPrinted>2023-09-19T13:24:06Z</cp:lastPrinted>
  <dcterms:created xsi:type="dcterms:W3CDTF">2023-09-12T11:36:24Z</dcterms:created>
  <dcterms:modified xsi:type="dcterms:W3CDTF">2023-09-19T13:28:36Z</dcterms:modified>
</cp:coreProperties>
</file>