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4" r:id="rId4"/>
    <p:sldId id="282" r:id="rId5"/>
    <p:sldId id="263" r:id="rId6"/>
    <p:sldId id="340" r:id="rId7"/>
    <p:sldId id="346" r:id="rId8"/>
    <p:sldId id="28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5086A0-4E22-B291-D54E-33000D1AEDAE}" name="HEALEY, Helen (WIRRAL COMMUNITY HEALTH AND CARE NHS FOUNDATION TRUST)" initials="HH(CHACNFT" userId="S::helen.healey1@nhs.net::fcbb4b46-3baf-48a0-88ed-a8c6fa82fbd3" providerId="AD"/>
  <p188:author id="{E59072CA-B3F7-2CA5-FFCA-7B8738902136}" name="DEVENEY, Sarah (WIRRAL COMMUNITY HEALTH AND CARE NHS FOUNDATION TRUST)" initials="DS(CHACNFT" userId="S::sdeveney@nhs.net::5f4dfe17-e41f-4142-8d8c-fe13f30d421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4657" autoAdjust="0"/>
  </p:normalViewPr>
  <p:slideViewPr>
    <p:cSldViewPr snapToGrid="0">
      <p:cViewPr varScale="1">
        <p:scale>
          <a:sx n="73" d="100"/>
          <a:sy n="73" d="100"/>
        </p:scale>
        <p:origin x="404"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19DE-0CB8-4C7D-A959-256C19962FD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00169D-AFA1-41A8-A928-307334CB2D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AC1508-8AED-47AB-92EC-8BF52073D41A}"/>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04/10/2023</a:t>
            </a:fld>
            <a:endParaRPr lang="en-GB"/>
          </a:p>
        </p:txBody>
      </p:sp>
      <p:sp>
        <p:nvSpPr>
          <p:cNvPr id="5" name="Footer Placeholder 4">
            <a:extLst>
              <a:ext uri="{FF2B5EF4-FFF2-40B4-BE49-F238E27FC236}">
                <a16:creationId xmlns:a16="http://schemas.microsoft.com/office/drawing/2014/main" id="{C2DEE087-191C-4068-ACFF-A15F4532CDE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3E1F6F8-A6F2-46A3-BCC2-08FD070440D5}"/>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264550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2B1C0-B547-403C-917E-6C31782907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781CB3-82F8-49B2-9EF4-11AEDBF1DBE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AF7F9C-108E-4A00-A5D8-B12F6AD53914}"/>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04/10/2023</a:t>
            </a:fld>
            <a:endParaRPr lang="en-GB"/>
          </a:p>
        </p:txBody>
      </p:sp>
      <p:sp>
        <p:nvSpPr>
          <p:cNvPr id="5" name="Footer Placeholder 4">
            <a:extLst>
              <a:ext uri="{FF2B5EF4-FFF2-40B4-BE49-F238E27FC236}">
                <a16:creationId xmlns:a16="http://schemas.microsoft.com/office/drawing/2014/main" id="{09D4E9D8-6FEE-44DD-8203-E9A77717DAE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93130C5-D907-4916-B0D8-4C57E7C1CB8E}"/>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145217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FAE953-8AC8-4793-AEE7-9A07E38ABF6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D0ADE7-9F48-407F-BB3B-552A901EFB0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52B577-6501-4AEB-9413-B76E8361B7E6}"/>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04/10/2023</a:t>
            </a:fld>
            <a:endParaRPr lang="en-GB"/>
          </a:p>
        </p:txBody>
      </p:sp>
      <p:sp>
        <p:nvSpPr>
          <p:cNvPr id="5" name="Footer Placeholder 4">
            <a:extLst>
              <a:ext uri="{FF2B5EF4-FFF2-40B4-BE49-F238E27FC236}">
                <a16:creationId xmlns:a16="http://schemas.microsoft.com/office/drawing/2014/main" id="{185945BB-CACB-42A3-A9B2-F598A505623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E29BC52-5AC2-42B8-B4E4-DABDE566253A}"/>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142715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19DE-0CB8-4C7D-A959-256C19962FD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00169D-AFA1-41A8-A928-307334CB2D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AC1508-8AED-47AB-92EC-8BF52073D41A}"/>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04/10/2023</a:t>
            </a:fld>
            <a:endParaRPr lang="en-GB"/>
          </a:p>
        </p:txBody>
      </p:sp>
      <p:sp>
        <p:nvSpPr>
          <p:cNvPr id="5" name="Footer Placeholder 4">
            <a:extLst>
              <a:ext uri="{FF2B5EF4-FFF2-40B4-BE49-F238E27FC236}">
                <a16:creationId xmlns:a16="http://schemas.microsoft.com/office/drawing/2014/main" id="{C2DEE087-191C-4068-ACFF-A15F4532CDE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3E1F6F8-A6F2-46A3-BCC2-08FD070440D5}"/>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4009369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0C9E-7696-4255-B06B-022B015FF4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318DB2-0500-4BF2-9401-B5D56FC3B82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C5D35D-BF70-4E10-ACB2-705D3B18F6F0}"/>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04/10/2023</a:t>
            </a:fld>
            <a:endParaRPr lang="en-GB"/>
          </a:p>
        </p:txBody>
      </p:sp>
      <p:sp>
        <p:nvSpPr>
          <p:cNvPr id="5" name="Footer Placeholder 4">
            <a:extLst>
              <a:ext uri="{FF2B5EF4-FFF2-40B4-BE49-F238E27FC236}">
                <a16:creationId xmlns:a16="http://schemas.microsoft.com/office/drawing/2014/main" id="{0B6E747F-D661-4A03-A8DB-6D22EC72726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8D3C27C-3D19-4079-BADD-09E7D456430E}"/>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1594645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1E0B-4904-48EB-A7C8-303F0C8EB6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286984-2A7C-4F57-BE15-EED65BF7984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BCB18F-2FF8-4350-AC62-BE437B475715}"/>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04/10/2023</a:t>
            </a:fld>
            <a:endParaRPr lang="en-GB"/>
          </a:p>
        </p:txBody>
      </p:sp>
      <p:sp>
        <p:nvSpPr>
          <p:cNvPr id="5" name="Footer Placeholder 4">
            <a:extLst>
              <a:ext uri="{FF2B5EF4-FFF2-40B4-BE49-F238E27FC236}">
                <a16:creationId xmlns:a16="http://schemas.microsoft.com/office/drawing/2014/main" id="{B04488BA-7103-47A2-AD9C-066B93DBEE6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4881139-5D27-483B-AB57-A4ABB7688EF3}"/>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2814824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74E5-1F0F-46C4-8418-DC010EF0F9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4D56F1-5D41-4E06-945B-5E8CDF7CB2B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2EE7AE-9EBC-43F7-8A17-24C6CC6D0CB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05DA0C-59D0-4172-AA2E-41CB59FBF70F}"/>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04/10/2023</a:t>
            </a:fld>
            <a:endParaRPr lang="en-GB"/>
          </a:p>
        </p:txBody>
      </p:sp>
      <p:sp>
        <p:nvSpPr>
          <p:cNvPr id="6" name="Footer Placeholder 5">
            <a:extLst>
              <a:ext uri="{FF2B5EF4-FFF2-40B4-BE49-F238E27FC236}">
                <a16:creationId xmlns:a16="http://schemas.microsoft.com/office/drawing/2014/main" id="{F786FD82-1581-4406-B5FA-18E7A0A5886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8BF2375-2EF9-4C04-A9E6-A151D404B4DD}"/>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873881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EBAF-40BE-4A49-8F9A-A49BCD5301D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674536-8482-49F1-BE7A-6467C2C6E30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BAA33E-E674-493D-A2CA-8725A9D704B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68B2E8-2231-4685-9A86-BD10A14ED94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86D6EA-45DF-4D37-9FF3-578B32641C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A1C12F-18B3-4227-951E-04AE69294994}"/>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04/10/2023</a:t>
            </a:fld>
            <a:endParaRPr lang="en-GB"/>
          </a:p>
        </p:txBody>
      </p:sp>
      <p:sp>
        <p:nvSpPr>
          <p:cNvPr id="8" name="Footer Placeholder 7">
            <a:extLst>
              <a:ext uri="{FF2B5EF4-FFF2-40B4-BE49-F238E27FC236}">
                <a16:creationId xmlns:a16="http://schemas.microsoft.com/office/drawing/2014/main" id="{2422809F-3D04-4260-8ADA-735B207BF96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5A70ACDB-CFB1-473B-8ED7-9F8CD5F287CC}"/>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1558269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3AF3-5A45-4BF4-BBB8-51713E2CB1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53E525-363F-4061-A2A6-EA45D1CF35D3}"/>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04/10/2023</a:t>
            </a:fld>
            <a:endParaRPr lang="en-GB"/>
          </a:p>
        </p:txBody>
      </p:sp>
      <p:sp>
        <p:nvSpPr>
          <p:cNvPr id="4" name="Footer Placeholder 3">
            <a:extLst>
              <a:ext uri="{FF2B5EF4-FFF2-40B4-BE49-F238E27FC236}">
                <a16:creationId xmlns:a16="http://schemas.microsoft.com/office/drawing/2014/main" id="{249E6D1D-7E8D-4ECE-9B98-19E8119D5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3160824F-7BE2-49E0-BE9C-6CF5F09C4A63}"/>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236978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745C0E-FC7A-48A9-B0F0-F03BA00CDDFB}"/>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04/10/2023</a:t>
            </a:fld>
            <a:endParaRPr lang="en-GB"/>
          </a:p>
        </p:txBody>
      </p:sp>
      <p:sp>
        <p:nvSpPr>
          <p:cNvPr id="3" name="Footer Placeholder 2">
            <a:extLst>
              <a:ext uri="{FF2B5EF4-FFF2-40B4-BE49-F238E27FC236}">
                <a16:creationId xmlns:a16="http://schemas.microsoft.com/office/drawing/2014/main" id="{D288F657-47EB-4EEA-A123-22BF2FCDA93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5FF1E74A-F987-46C2-8852-EAA97CE77B12}"/>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1562822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52E74-0480-41AC-8BE4-6B64B430A6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40E714-5459-489C-82A5-3886716F5CD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AFF6A6-FCAA-4AF5-86CB-C9DF67ACA93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3DE9A7-35EE-4AB3-A8F8-4271F3B73077}"/>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04/10/2023</a:t>
            </a:fld>
            <a:endParaRPr lang="en-GB"/>
          </a:p>
        </p:txBody>
      </p:sp>
      <p:sp>
        <p:nvSpPr>
          <p:cNvPr id="6" name="Footer Placeholder 5">
            <a:extLst>
              <a:ext uri="{FF2B5EF4-FFF2-40B4-BE49-F238E27FC236}">
                <a16:creationId xmlns:a16="http://schemas.microsoft.com/office/drawing/2014/main" id="{3EDA9852-8C6B-46CB-9125-CCC36AC6DBE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3F281BD-1227-4FAD-93B6-4913435929C6}"/>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152912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0C9E-7696-4255-B06B-022B015FF4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318DB2-0500-4BF2-9401-B5D56FC3B82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C5D35D-BF70-4E10-ACB2-705D3B18F6F0}"/>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04/10/2023</a:t>
            </a:fld>
            <a:endParaRPr lang="en-GB"/>
          </a:p>
        </p:txBody>
      </p:sp>
      <p:sp>
        <p:nvSpPr>
          <p:cNvPr id="5" name="Footer Placeholder 4">
            <a:extLst>
              <a:ext uri="{FF2B5EF4-FFF2-40B4-BE49-F238E27FC236}">
                <a16:creationId xmlns:a16="http://schemas.microsoft.com/office/drawing/2014/main" id="{0B6E747F-D661-4A03-A8DB-6D22EC72726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8D3C27C-3D19-4079-BADD-09E7D456430E}"/>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3536719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B8E1-BB1E-4315-93AD-C2AF724EE5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C83528-29FB-4842-A4D6-5A32086A730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33BD74-1A9E-4D0B-B398-9BE5E43F0F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82CFBE-B4BF-439E-8EB3-B7D172B48594}"/>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04/10/2023</a:t>
            </a:fld>
            <a:endParaRPr lang="en-GB"/>
          </a:p>
        </p:txBody>
      </p:sp>
      <p:sp>
        <p:nvSpPr>
          <p:cNvPr id="6" name="Footer Placeholder 5">
            <a:extLst>
              <a:ext uri="{FF2B5EF4-FFF2-40B4-BE49-F238E27FC236}">
                <a16:creationId xmlns:a16="http://schemas.microsoft.com/office/drawing/2014/main" id="{2BEDE9A0-903D-4C4E-B357-B3AD4CF8758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4A1B6C3-91CF-4B38-9168-1C8439F29619}"/>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700954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2B1C0-B547-403C-917E-6C31782907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781CB3-82F8-49B2-9EF4-11AEDBF1DBE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AF7F9C-108E-4A00-A5D8-B12F6AD53914}"/>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04/10/2023</a:t>
            </a:fld>
            <a:endParaRPr lang="en-GB"/>
          </a:p>
        </p:txBody>
      </p:sp>
      <p:sp>
        <p:nvSpPr>
          <p:cNvPr id="5" name="Footer Placeholder 4">
            <a:extLst>
              <a:ext uri="{FF2B5EF4-FFF2-40B4-BE49-F238E27FC236}">
                <a16:creationId xmlns:a16="http://schemas.microsoft.com/office/drawing/2014/main" id="{09D4E9D8-6FEE-44DD-8203-E9A77717DAE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93130C5-D907-4916-B0D8-4C57E7C1CB8E}"/>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1000388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FAE953-8AC8-4793-AEE7-9A07E38ABF6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D0ADE7-9F48-407F-BB3B-552A901EFB0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52B577-6501-4AEB-9413-B76E8361B7E6}"/>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04/10/2023</a:t>
            </a:fld>
            <a:endParaRPr lang="en-GB"/>
          </a:p>
        </p:txBody>
      </p:sp>
      <p:sp>
        <p:nvSpPr>
          <p:cNvPr id="5" name="Footer Placeholder 4">
            <a:extLst>
              <a:ext uri="{FF2B5EF4-FFF2-40B4-BE49-F238E27FC236}">
                <a16:creationId xmlns:a16="http://schemas.microsoft.com/office/drawing/2014/main" id="{185945BB-CACB-42A3-A9B2-F598A505623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E29BC52-5AC2-42B8-B4E4-DABDE566253A}"/>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42800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1E0B-4904-48EB-A7C8-303F0C8EB6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286984-2A7C-4F57-BE15-EED65BF7984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BCB18F-2FF8-4350-AC62-BE437B475715}"/>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04/10/2023</a:t>
            </a:fld>
            <a:endParaRPr lang="en-GB"/>
          </a:p>
        </p:txBody>
      </p:sp>
      <p:sp>
        <p:nvSpPr>
          <p:cNvPr id="5" name="Footer Placeholder 4">
            <a:extLst>
              <a:ext uri="{FF2B5EF4-FFF2-40B4-BE49-F238E27FC236}">
                <a16:creationId xmlns:a16="http://schemas.microsoft.com/office/drawing/2014/main" id="{B04488BA-7103-47A2-AD9C-066B93DBEE6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4881139-5D27-483B-AB57-A4ABB7688EF3}"/>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305099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74E5-1F0F-46C4-8418-DC010EF0F9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4D56F1-5D41-4E06-945B-5E8CDF7CB2B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2EE7AE-9EBC-43F7-8A17-24C6CC6D0CB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05DA0C-59D0-4172-AA2E-41CB59FBF70F}"/>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04/10/2023</a:t>
            </a:fld>
            <a:endParaRPr lang="en-GB"/>
          </a:p>
        </p:txBody>
      </p:sp>
      <p:sp>
        <p:nvSpPr>
          <p:cNvPr id="6" name="Footer Placeholder 5">
            <a:extLst>
              <a:ext uri="{FF2B5EF4-FFF2-40B4-BE49-F238E27FC236}">
                <a16:creationId xmlns:a16="http://schemas.microsoft.com/office/drawing/2014/main" id="{F786FD82-1581-4406-B5FA-18E7A0A5886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8BF2375-2EF9-4C04-A9E6-A151D404B4DD}"/>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216751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EBAF-40BE-4A49-8F9A-A49BCD5301D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674536-8482-49F1-BE7A-6467C2C6E30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BAA33E-E674-493D-A2CA-8725A9D704B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68B2E8-2231-4685-9A86-BD10A14ED94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86D6EA-45DF-4D37-9FF3-578B32641C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A1C12F-18B3-4227-951E-04AE69294994}"/>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04/10/2023</a:t>
            </a:fld>
            <a:endParaRPr lang="en-GB"/>
          </a:p>
        </p:txBody>
      </p:sp>
      <p:sp>
        <p:nvSpPr>
          <p:cNvPr id="8" name="Footer Placeholder 7">
            <a:extLst>
              <a:ext uri="{FF2B5EF4-FFF2-40B4-BE49-F238E27FC236}">
                <a16:creationId xmlns:a16="http://schemas.microsoft.com/office/drawing/2014/main" id="{2422809F-3D04-4260-8ADA-735B207BF96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5A70ACDB-CFB1-473B-8ED7-9F8CD5F287CC}"/>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228088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3AF3-5A45-4BF4-BBB8-51713E2CB1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53E525-363F-4061-A2A6-EA45D1CF35D3}"/>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04/10/2023</a:t>
            </a:fld>
            <a:endParaRPr lang="en-GB"/>
          </a:p>
        </p:txBody>
      </p:sp>
      <p:sp>
        <p:nvSpPr>
          <p:cNvPr id="4" name="Footer Placeholder 3">
            <a:extLst>
              <a:ext uri="{FF2B5EF4-FFF2-40B4-BE49-F238E27FC236}">
                <a16:creationId xmlns:a16="http://schemas.microsoft.com/office/drawing/2014/main" id="{249E6D1D-7E8D-4ECE-9B98-19E8119D5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3160824F-7BE2-49E0-BE9C-6CF5F09C4A63}"/>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43535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745C0E-FC7A-48A9-B0F0-F03BA00CDDFB}"/>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04/10/2023</a:t>
            </a:fld>
            <a:endParaRPr lang="en-GB"/>
          </a:p>
        </p:txBody>
      </p:sp>
      <p:sp>
        <p:nvSpPr>
          <p:cNvPr id="3" name="Footer Placeholder 2">
            <a:extLst>
              <a:ext uri="{FF2B5EF4-FFF2-40B4-BE49-F238E27FC236}">
                <a16:creationId xmlns:a16="http://schemas.microsoft.com/office/drawing/2014/main" id="{D288F657-47EB-4EEA-A123-22BF2FCDA93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5FF1E74A-F987-46C2-8852-EAA97CE77B12}"/>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24442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52E74-0480-41AC-8BE4-6B64B430A6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40E714-5459-489C-82A5-3886716F5CD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AFF6A6-FCAA-4AF5-86CB-C9DF67ACA93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3DE9A7-35EE-4AB3-A8F8-4271F3B73077}"/>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04/10/2023</a:t>
            </a:fld>
            <a:endParaRPr lang="en-GB"/>
          </a:p>
        </p:txBody>
      </p:sp>
      <p:sp>
        <p:nvSpPr>
          <p:cNvPr id="6" name="Footer Placeholder 5">
            <a:extLst>
              <a:ext uri="{FF2B5EF4-FFF2-40B4-BE49-F238E27FC236}">
                <a16:creationId xmlns:a16="http://schemas.microsoft.com/office/drawing/2014/main" id="{3EDA9852-8C6B-46CB-9125-CCC36AC6DBE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3F281BD-1227-4FAD-93B6-4913435929C6}"/>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3834190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B8E1-BB1E-4315-93AD-C2AF724EE5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C83528-29FB-4842-A4D6-5A32086A730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33BD74-1A9E-4D0B-B398-9BE5E43F0F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82CFBE-B4BF-439E-8EB3-B7D172B48594}"/>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04/10/2023</a:t>
            </a:fld>
            <a:endParaRPr lang="en-GB"/>
          </a:p>
        </p:txBody>
      </p:sp>
      <p:sp>
        <p:nvSpPr>
          <p:cNvPr id="6" name="Footer Placeholder 5">
            <a:extLst>
              <a:ext uri="{FF2B5EF4-FFF2-40B4-BE49-F238E27FC236}">
                <a16:creationId xmlns:a16="http://schemas.microsoft.com/office/drawing/2014/main" id="{2BEDE9A0-903D-4C4E-B357-B3AD4CF8758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4A1B6C3-91CF-4B38-9168-1C8439F29619}"/>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368143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37EEBF3-A71E-42A4-89FE-552C35924A1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Tree>
    <p:extLst>
      <p:ext uri="{BB962C8B-B14F-4D97-AF65-F5344CB8AC3E}">
        <p14:creationId xmlns:p14="http://schemas.microsoft.com/office/powerpoint/2010/main" val="1954400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A70DD096-7DFE-423C-8D75-9C920A743BD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Tree>
    <p:extLst>
      <p:ext uri="{BB962C8B-B14F-4D97-AF65-F5344CB8AC3E}">
        <p14:creationId xmlns:p14="http://schemas.microsoft.com/office/powerpoint/2010/main" val="1320028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hyperlink" Target="https://m.youtube.com/watch?v=rZ5T1Cz7DHQ&amp;feature=youtu.be"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6.png"/><Relationship Id="rId5" Type="http://schemas.openxmlformats.org/officeDocument/2006/relationships/hyperlink" Target="https://www.smartsurvey.co.uk/s/4AMDK6/" TargetMode="External"/><Relationship Id="rId4" Type="http://schemas.openxmlformats.org/officeDocument/2006/relationships/hyperlink" Target="https://www.wchc.nhs.uk/services/infection-prevention-and-contro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E9EDCCBD-C90E-44C1-A7B8-ECE0533FDF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993"/>
            <a:ext cx="12192000" cy="6864096"/>
          </a:xfrm>
          <a:prstGeom prst="rect">
            <a:avLst/>
          </a:prstGeom>
        </p:spPr>
      </p:pic>
      <p:sp>
        <p:nvSpPr>
          <p:cNvPr id="7" name="TextBox 6">
            <a:extLst>
              <a:ext uri="{FF2B5EF4-FFF2-40B4-BE49-F238E27FC236}">
                <a16:creationId xmlns:a16="http://schemas.microsoft.com/office/drawing/2014/main" id="{342E07C1-C140-4448-B120-08254C929535}"/>
              </a:ext>
            </a:extLst>
          </p:cNvPr>
          <p:cNvSpPr txBox="1"/>
          <p:nvPr/>
        </p:nvSpPr>
        <p:spPr>
          <a:xfrm>
            <a:off x="309673" y="3769466"/>
            <a:ext cx="6500701" cy="523220"/>
          </a:xfrm>
          <a:prstGeom prst="rect">
            <a:avLst/>
          </a:prstGeom>
          <a:noFill/>
        </p:spPr>
        <p:txBody>
          <a:bodyPr wrap="square" rtlCol="0">
            <a:spAutoFit/>
          </a:bodyPr>
          <a:lstStyle/>
          <a:p>
            <a:r>
              <a:rPr lang="en-GB" sz="2800" b="1" dirty="0">
                <a:solidFill>
                  <a:srgbClr val="0070C0"/>
                </a:solidFill>
              </a:rPr>
              <a:t>Infection Prevention Control Service </a:t>
            </a:r>
          </a:p>
        </p:txBody>
      </p:sp>
      <p:sp>
        <p:nvSpPr>
          <p:cNvPr id="2" name="Rectangle 1">
            <a:extLst>
              <a:ext uri="{FF2B5EF4-FFF2-40B4-BE49-F238E27FC236}">
                <a16:creationId xmlns:a16="http://schemas.microsoft.com/office/drawing/2014/main" id="{38FC8866-710A-0FF7-96AF-80FC2AA85DF0}"/>
              </a:ext>
            </a:extLst>
          </p:cNvPr>
          <p:cNvSpPr/>
          <p:nvPr/>
        </p:nvSpPr>
        <p:spPr>
          <a:xfrm>
            <a:off x="1885950" y="1273682"/>
            <a:ext cx="7781925" cy="2381484"/>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2672" bIns="32672" rtlCol="0" anchor="ctr"/>
          <a:lstStyle/>
          <a:p>
            <a:pPr algn="ctr"/>
            <a:r>
              <a:rPr lang="en-GB" sz="3200" b="1" dirty="0">
                <a:solidFill>
                  <a:srgbClr val="0070C0"/>
                </a:solidFill>
                <a:latin typeface="Calibri" panose="020F0502020204030204" pitchFamily="34" charset="0"/>
                <a:ea typeface="Calibri" panose="020F0502020204030204" pitchFamily="34" charset="0"/>
                <a:cs typeface="Calibri" panose="020F0502020204030204" pitchFamily="34" charset="0"/>
              </a:rPr>
              <a:t>IPC Bitesize Training </a:t>
            </a:r>
            <a:br>
              <a:rPr lang="en-GB" sz="3200" b="1"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en-GB" sz="3200" b="1" dirty="0">
                <a:solidFill>
                  <a:srgbClr val="0070C0"/>
                </a:solidFill>
                <a:latin typeface="Calibri" panose="020F0502020204030204" pitchFamily="34" charset="0"/>
                <a:ea typeface="Calibri" panose="020F0502020204030204" pitchFamily="34" charset="0"/>
                <a:cs typeface="Calibri" panose="020F0502020204030204" pitchFamily="34" charset="0"/>
              </a:rPr>
              <a:t>for Adult Social Care</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GB" sz="1271" b="1" dirty="0"/>
          </a:p>
          <a:p>
            <a:pPr algn="ctr"/>
            <a:r>
              <a:rPr lang="en-GB" sz="3200" b="1" dirty="0"/>
              <a:t>2023 - 2024</a:t>
            </a:r>
          </a:p>
          <a:p>
            <a:pPr algn="ctr"/>
            <a:endParaRPr lang="en-GB" sz="1724" dirty="0"/>
          </a:p>
        </p:txBody>
      </p:sp>
      <p:pic>
        <p:nvPicPr>
          <p:cNvPr id="16" name="Audio 15">
            <a:hlinkClick r:id="" action="ppaction://media"/>
            <a:extLst>
              <a:ext uri="{FF2B5EF4-FFF2-40B4-BE49-F238E27FC236}">
                <a16:creationId xmlns:a16="http://schemas.microsoft.com/office/drawing/2014/main" id="{3D48DACC-A45E-B3C3-08BF-9FE366D74FB9}"/>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17917933"/>
      </p:ext>
    </p:extLst>
  </p:cSld>
  <p:clrMapOvr>
    <a:masterClrMapping/>
  </p:clrMapOvr>
  <mc:AlternateContent xmlns:mc="http://schemas.openxmlformats.org/markup-compatibility/2006">
    <mc:Choice xmlns:p14="http://schemas.microsoft.com/office/powerpoint/2010/main" Requires="p14">
      <p:transition spd="slow" p14:dur="2000" advTm="9763"/>
    </mc:Choice>
    <mc:Fallback>
      <p:transition spd="slow" advTm="97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FE2B44-93ED-8AF3-2478-7023522348AA}"/>
              </a:ext>
            </a:extLst>
          </p:cNvPr>
          <p:cNvSpPr txBox="1"/>
          <p:nvPr/>
        </p:nvSpPr>
        <p:spPr>
          <a:xfrm>
            <a:off x="1593040" y="2782669"/>
            <a:ext cx="9005919" cy="646331"/>
          </a:xfrm>
          <a:prstGeom prst="rect">
            <a:avLst/>
          </a:prstGeom>
          <a:noFill/>
        </p:spPr>
        <p:txBody>
          <a:bodyPr wrap="square" rtlCol="0">
            <a:spAutoFit/>
          </a:bodyPr>
          <a:lstStyle/>
          <a:p>
            <a:pPr algn="ctr"/>
            <a:r>
              <a:rPr lang="en-GB" sz="3600" b="1" dirty="0">
                <a:solidFill>
                  <a:srgbClr val="002060"/>
                </a:solidFill>
              </a:rPr>
              <a:t>UTI and Hydration</a:t>
            </a:r>
            <a:endParaRPr lang="en-GB" sz="3600" dirty="0">
              <a:solidFill>
                <a:srgbClr val="002060"/>
              </a:solidFill>
            </a:endParaRPr>
          </a:p>
        </p:txBody>
      </p:sp>
      <p:pic>
        <p:nvPicPr>
          <p:cNvPr id="39" name="Audio 38">
            <a:hlinkClick r:id="" action="ppaction://media"/>
            <a:extLst>
              <a:ext uri="{FF2B5EF4-FFF2-40B4-BE49-F238E27FC236}">
                <a16:creationId xmlns:a16="http://schemas.microsoft.com/office/drawing/2014/main" id="{66B5D3F9-C2A1-6478-9792-3603CD13B3EE}"/>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598569737"/>
      </p:ext>
    </p:extLst>
  </p:cSld>
  <p:clrMapOvr>
    <a:masterClrMapping/>
  </p:clrMapOvr>
  <mc:AlternateContent xmlns:mc="http://schemas.openxmlformats.org/markup-compatibility/2006">
    <mc:Choice xmlns:p14="http://schemas.microsoft.com/office/powerpoint/2010/main" Requires="p14">
      <p:transition spd="slow" p14:dur="2000" advTm="3481"/>
    </mc:Choice>
    <mc:Fallback>
      <p:transition spd="slow" advTm="34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FE2B44-93ED-8AF3-2478-7023522348AA}"/>
              </a:ext>
            </a:extLst>
          </p:cNvPr>
          <p:cNvSpPr txBox="1"/>
          <p:nvPr/>
        </p:nvSpPr>
        <p:spPr>
          <a:xfrm>
            <a:off x="825961" y="482533"/>
            <a:ext cx="9005919" cy="477054"/>
          </a:xfrm>
          <a:prstGeom prst="rect">
            <a:avLst/>
          </a:prstGeom>
          <a:noFill/>
        </p:spPr>
        <p:txBody>
          <a:bodyPr wrap="square" rtlCol="0">
            <a:spAutoFit/>
          </a:bodyPr>
          <a:lstStyle/>
          <a:p>
            <a:r>
              <a:rPr lang="en-GB" sz="2500" b="1" dirty="0">
                <a:solidFill>
                  <a:srgbClr val="002060"/>
                </a:solidFill>
              </a:rPr>
              <a:t>Why is there a need to improve UTI management?</a:t>
            </a:r>
            <a:endParaRPr lang="en-GB" sz="2500" dirty="0">
              <a:solidFill>
                <a:srgbClr val="002060"/>
              </a:solidFill>
            </a:endParaRPr>
          </a:p>
        </p:txBody>
      </p:sp>
      <p:sp>
        <p:nvSpPr>
          <p:cNvPr id="3" name="TextBox 2">
            <a:extLst>
              <a:ext uri="{FF2B5EF4-FFF2-40B4-BE49-F238E27FC236}">
                <a16:creationId xmlns:a16="http://schemas.microsoft.com/office/drawing/2014/main" id="{6CEE13BF-B3E1-E6F0-2A38-29DCA9F6E038}"/>
              </a:ext>
            </a:extLst>
          </p:cNvPr>
          <p:cNvSpPr txBox="1"/>
          <p:nvPr/>
        </p:nvSpPr>
        <p:spPr>
          <a:xfrm>
            <a:off x="569708" y="1407170"/>
            <a:ext cx="10315003" cy="3062377"/>
          </a:xfrm>
          <a:prstGeom prst="rect">
            <a:avLst/>
          </a:prstGeom>
          <a:noFill/>
        </p:spPr>
        <p:txBody>
          <a:bodyPr wrap="square" rtlCol="0">
            <a:spAutoFit/>
          </a:bodyPr>
          <a:lstStyle/>
          <a:p>
            <a:pPr marL="342918" indent="-342918">
              <a:spcBef>
                <a:spcPts val="1000"/>
              </a:spcBef>
              <a:buFont typeface="Arial" panose="020B0604020202020204" pitchFamily="34" charset="0"/>
              <a:buChar char="•"/>
            </a:pPr>
            <a:r>
              <a:rPr lang="en-GB" dirty="0">
                <a:solidFill>
                  <a:srgbClr val="000000"/>
                </a:solidFill>
                <a:effectLst/>
                <a:ea typeface="Calibri" panose="020F0502020204030204" pitchFamily="34" charset="0"/>
              </a:rPr>
              <a:t>Urinary Tract Infections (UTIs) are the second most common reason for antibiotics being prescribed in the community, with Wirral being one of the highest antibiotic prescribers for UTIs in England. We must use antibiotics appropriately and only when required to prevent antimicrobial resistance. </a:t>
            </a:r>
            <a:endParaRPr lang="en-GB" dirty="0">
              <a:effectLst/>
              <a:ea typeface="Calibri" panose="020F0502020204030204" pitchFamily="34" charset="0"/>
            </a:endParaRPr>
          </a:p>
          <a:p>
            <a:pPr marL="342918" indent="-342918">
              <a:spcBef>
                <a:spcPts val="1000"/>
              </a:spcBef>
              <a:buFont typeface="Arial" panose="020B0604020202020204" pitchFamily="34" charset="0"/>
              <a:buChar char="•"/>
            </a:pPr>
            <a:r>
              <a:rPr lang="en-GB" dirty="0"/>
              <a:t>We are high prescribers in the older population 70+</a:t>
            </a:r>
          </a:p>
          <a:p>
            <a:pPr marL="342918" indent="-342918">
              <a:spcBef>
                <a:spcPts val="1000"/>
              </a:spcBef>
              <a:buFont typeface="Arial" panose="020B0604020202020204" pitchFamily="34" charset="0"/>
              <a:buChar char="•"/>
            </a:pPr>
            <a:r>
              <a:rPr lang="en-GB" dirty="0"/>
              <a:t>We have among the highest rate for admissions to hospital for UTI in England particularly in 70+ population</a:t>
            </a:r>
          </a:p>
          <a:p>
            <a:pPr marL="285765" indent="-285765">
              <a:buFont typeface="Arial" panose="020B0604020202020204" pitchFamily="34" charset="0"/>
              <a:buChar char="•"/>
            </a:pPr>
            <a:r>
              <a:rPr lang="en-GB" dirty="0"/>
              <a:t> Over use of antibiotics causes antibiotic resistance, so antibiotics no longer work</a:t>
            </a:r>
          </a:p>
          <a:p>
            <a:pPr marL="285765" indent="-285765">
              <a:spcBef>
                <a:spcPts val="1000"/>
              </a:spcBef>
              <a:buFont typeface="Arial" panose="020B0604020202020204" pitchFamily="34" charset="0"/>
              <a:buChar char="•"/>
            </a:pPr>
            <a:r>
              <a:rPr lang="en-GB" dirty="0"/>
              <a:t> We need to focus on preventing UTI to keep our older people well </a:t>
            </a:r>
          </a:p>
          <a:p>
            <a:pPr marL="342918" indent="-342918">
              <a:buFont typeface="Arial" panose="020B0604020202020204" pitchFamily="34" charset="0"/>
              <a:buChar char="•"/>
            </a:pPr>
            <a:endParaRPr lang="en-GB" sz="2400" dirty="0"/>
          </a:p>
        </p:txBody>
      </p:sp>
      <p:pic>
        <p:nvPicPr>
          <p:cNvPr id="22" name="Audio 21">
            <a:hlinkClick r:id="" action="ppaction://media"/>
            <a:extLst>
              <a:ext uri="{FF2B5EF4-FFF2-40B4-BE49-F238E27FC236}">
                <a16:creationId xmlns:a16="http://schemas.microsoft.com/office/drawing/2014/main" id="{9DDD4A02-E221-F247-D7A5-BAD43C57BF26}"/>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471461153"/>
      </p:ext>
    </p:extLst>
  </p:cSld>
  <p:clrMapOvr>
    <a:masterClrMapping/>
  </p:clrMapOvr>
  <mc:AlternateContent xmlns:mc="http://schemas.openxmlformats.org/markup-compatibility/2006">
    <mc:Choice xmlns:p14="http://schemas.microsoft.com/office/powerpoint/2010/main" Requires="p14">
      <p:transition spd="slow" p14:dur="2000" advTm="48155"/>
    </mc:Choice>
    <mc:Fallback>
      <p:transition spd="slow" advTm="481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75FA9-6448-51A7-A316-0354F5DF3373}"/>
              </a:ext>
            </a:extLst>
          </p:cNvPr>
          <p:cNvSpPr txBox="1">
            <a:spLocks/>
          </p:cNvSpPr>
          <p:nvPr/>
        </p:nvSpPr>
        <p:spPr>
          <a:xfrm>
            <a:off x="721393" y="431787"/>
            <a:ext cx="9250612" cy="4924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2060"/>
                </a:solidFill>
                <a:latin typeface="+mn-lt"/>
              </a:rPr>
              <a:t>Introduction video</a:t>
            </a:r>
          </a:p>
        </p:txBody>
      </p:sp>
      <p:sp>
        <p:nvSpPr>
          <p:cNvPr id="3" name="Text Placeholder 2">
            <a:extLst>
              <a:ext uri="{FF2B5EF4-FFF2-40B4-BE49-F238E27FC236}">
                <a16:creationId xmlns:a16="http://schemas.microsoft.com/office/drawing/2014/main" id="{D0043F10-8BCE-43D8-0CCA-90E9DD7D6256}"/>
              </a:ext>
            </a:extLst>
          </p:cNvPr>
          <p:cNvSpPr txBox="1">
            <a:spLocks/>
          </p:cNvSpPr>
          <p:nvPr/>
        </p:nvSpPr>
        <p:spPr>
          <a:xfrm>
            <a:off x="858779" y="1420239"/>
            <a:ext cx="9270365" cy="1828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dirty="0"/>
          </a:p>
          <a:p>
            <a:pPr marL="0" indent="0">
              <a:buNone/>
            </a:pPr>
            <a:endParaRPr lang="en-GB" sz="1800" dirty="0"/>
          </a:p>
          <a:p>
            <a:pPr marL="0" indent="0">
              <a:buNone/>
            </a:pPr>
            <a:r>
              <a:rPr lang="en-GB" sz="1800" dirty="0">
                <a:hlinkClick r:id="rId4"/>
              </a:rPr>
              <a:t>https://m.youtube.com/watch?v=rZ5T1Cz7DHQ&amp;feature=youtu.be</a:t>
            </a:r>
            <a:endParaRPr lang="en-GB" sz="1800" dirty="0"/>
          </a:p>
        </p:txBody>
      </p:sp>
      <p:pic>
        <p:nvPicPr>
          <p:cNvPr id="9" name="Audio 8">
            <a:hlinkClick r:id="" action="ppaction://media"/>
            <a:extLst>
              <a:ext uri="{FF2B5EF4-FFF2-40B4-BE49-F238E27FC236}">
                <a16:creationId xmlns:a16="http://schemas.microsoft.com/office/drawing/2014/main" id="{AE36C5B6-6FBC-A191-31F4-9BC2B4FFFBB5}"/>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204298493"/>
      </p:ext>
    </p:extLst>
  </p:cSld>
  <p:clrMapOvr>
    <a:masterClrMapping/>
  </p:clrMapOvr>
  <mc:AlternateContent xmlns:mc="http://schemas.openxmlformats.org/markup-compatibility/2006">
    <mc:Choice xmlns:p14="http://schemas.microsoft.com/office/powerpoint/2010/main" Requires="p14">
      <p:transition spd="slow" p14:dur="2000" advTm="5367"/>
    </mc:Choice>
    <mc:Fallback>
      <p:transition spd="slow" advTm="53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6B1E-A3F3-4C43-A2DF-3CECB8E7FD61}"/>
              </a:ext>
            </a:extLst>
          </p:cNvPr>
          <p:cNvSpPr txBox="1">
            <a:spLocks/>
          </p:cNvSpPr>
          <p:nvPr/>
        </p:nvSpPr>
        <p:spPr>
          <a:xfrm>
            <a:off x="721393" y="78715"/>
            <a:ext cx="9250612" cy="6246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alibri" panose="020F0502020204030204"/>
                <a:ea typeface="+mj-ea"/>
                <a:cs typeface="+mj-cs"/>
              </a:rPr>
              <a:t>How much fluid does an older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alibri" panose="020F0502020204030204"/>
                <a:ea typeface="+mj-ea"/>
                <a:cs typeface="+mj-cs"/>
              </a:rPr>
              <a:t>person need?</a:t>
            </a:r>
          </a:p>
        </p:txBody>
      </p:sp>
      <p:sp>
        <p:nvSpPr>
          <p:cNvPr id="3" name="Text Placeholder 2">
            <a:extLst>
              <a:ext uri="{FF2B5EF4-FFF2-40B4-BE49-F238E27FC236}">
                <a16:creationId xmlns:a16="http://schemas.microsoft.com/office/drawing/2014/main" id="{6D88A232-1CF1-4ED3-973B-3B04E96F94AC}"/>
              </a:ext>
            </a:extLst>
          </p:cNvPr>
          <p:cNvSpPr txBox="1">
            <a:spLocks/>
          </p:cNvSpPr>
          <p:nvPr/>
        </p:nvSpPr>
        <p:spPr>
          <a:xfrm>
            <a:off x="721393" y="1566952"/>
            <a:ext cx="9407750" cy="3724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Most people need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1500 to 2000ml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of fluid daily to stay healthy</a:t>
            </a:r>
          </a:p>
          <a:p>
            <a:pPr marL="285765" marR="0" lvl="0" indent="-28576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If people have low body weight this may be less:</a:t>
            </a:r>
          </a:p>
          <a:p>
            <a:pPr marL="742988" marR="0" lvl="1" indent="-28576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Weight </a:t>
            </a:r>
            <a:r>
              <a:rPr kumimoji="0" lang="en-GB" sz="18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40 – 50kg: 1200-1500ml</a:t>
            </a:r>
          </a:p>
          <a:p>
            <a:pPr marL="742988" marR="0" lvl="1" indent="-28576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Weight </a:t>
            </a:r>
            <a:r>
              <a:rPr kumimoji="0" lang="en-GB" sz="1800" b="0" i="0" u="none" strike="noStrike" kern="1200" cap="none" spc="0" normalizeH="0" baseline="0" noProof="0" dirty="0">
                <a:ln>
                  <a:noFill/>
                </a:ln>
                <a:solidFill>
                  <a:srgbClr val="00B050"/>
                </a:solidFill>
                <a:effectLst/>
                <a:uLnTx/>
                <a:uFillTx/>
                <a:latin typeface="Calibri" panose="020F0502020204030204"/>
                <a:ea typeface="Calibri" panose="020F0502020204030204" pitchFamily="34" charset="0"/>
                <a:cs typeface="Times New Roman" panose="02020603050405020304" pitchFamily="18" charset="0"/>
              </a:rPr>
              <a:t>35-40kg: 1000-1200ml</a:t>
            </a:r>
          </a:p>
          <a:p>
            <a:pPr marL="742988" marR="0" lvl="1" indent="-28576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(based on 30ml/kg daily)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Some people may have fluid restrictions that require a careful balance of intake and output e.g. kidney impairment</a:t>
            </a:r>
          </a:p>
          <a:p>
            <a:pPr marL="285765" marR="0" lvl="0" indent="-28576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AACA634B-8757-4214-B041-7BBD27689E8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024078198"/>
      </p:ext>
    </p:extLst>
  </p:cSld>
  <p:clrMapOvr>
    <a:masterClrMapping/>
  </p:clrMapOvr>
  <mc:AlternateContent xmlns:mc="http://schemas.openxmlformats.org/markup-compatibility/2006" xmlns:p14="http://schemas.microsoft.com/office/powerpoint/2010/main">
    <mc:Choice Requires="p14">
      <p:transition spd="slow" p14:dur="2000" advClick="0" advTm="33840"/>
    </mc:Choice>
    <mc:Fallback xmlns="">
      <p:transition spd="slow" advClick="0" advTm="338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6B1E-A3F3-4C43-A2DF-3CECB8E7FD61}"/>
              </a:ext>
            </a:extLst>
          </p:cNvPr>
          <p:cNvSpPr txBox="1">
            <a:spLocks/>
          </p:cNvSpPr>
          <p:nvPr/>
        </p:nvSpPr>
        <p:spPr>
          <a:xfrm>
            <a:off x="721393" y="431787"/>
            <a:ext cx="9250612" cy="4924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alibri" panose="020F0502020204030204"/>
                <a:ea typeface="+mj-ea"/>
                <a:cs typeface="+mj-cs"/>
              </a:rPr>
              <a:t>Improving fluid intake</a:t>
            </a:r>
          </a:p>
        </p:txBody>
      </p:sp>
      <p:pic>
        <p:nvPicPr>
          <p:cNvPr id="4" name="Picture 2">
            <a:extLst>
              <a:ext uri="{FF2B5EF4-FFF2-40B4-BE49-F238E27FC236}">
                <a16:creationId xmlns:a16="http://schemas.microsoft.com/office/drawing/2014/main" id="{B049259B-9337-42E8-A12A-A5B1088A8C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119" b="7677"/>
          <a:stretch/>
        </p:blipFill>
        <p:spPr bwMode="auto">
          <a:xfrm>
            <a:off x="835573" y="2542887"/>
            <a:ext cx="5279477" cy="266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D94BC786-F833-413F-A729-2718019C28ED}"/>
              </a:ext>
            </a:extLst>
          </p:cNvPr>
          <p:cNvSpPr txBox="1"/>
          <p:nvPr/>
        </p:nvSpPr>
        <p:spPr>
          <a:xfrm>
            <a:off x="721393" y="1342558"/>
            <a:ext cx="9448800" cy="1200329"/>
          </a:xfrm>
          <a:prstGeom prst="rect">
            <a:avLst/>
          </a:prstGeom>
          <a:noFill/>
        </p:spPr>
        <p:txBody>
          <a:bodyPr wrap="square" rtlCol="0">
            <a:spAutoFit/>
          </a:bodyPr>
          <a:lstStyle/>
          <a:p>
            <a:pPr marL="457224" marR="0" lvl="0" indent="-4572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Little and often offers and prompts - make every contact count</a:t>
            </a:r>
          </a:p>
          <a:p>
            <a:pPr marL="457224" marR="0" lvl="0" indent="-4572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Fruit and veg </a:t>
            </a:r>
          </a:p>
          <a:p>
            <a:pPr marL="457224" marR="0" lvl="0" indent="-4572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6" name="TextBox 5">
            <a:extLst>
              <a:ext uri="{FF2B5EF4-FFF2-40B4-BE49-F238E27FC236}">
                <a16:creationId xmlns:a16="http://schemas.microsoft.com/office/drawing/2014/main" id="{A45B3767-3768-40F3-80D5-907779BDD6A8}"/>
              </a:ext>
            </a:extLst>
          </p:cNvPr>
          <p:cNvSpPr txBox="1"/>
          <p:nvPr/>
        </p:nvSpPr>
        <p:spPr>
          <a:xfrm>
            <a:off x="6115050" y="2542887"/>
            <a:ext cx="4471856"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457224"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High water content fruit and veg</a:t>
            </a:r>
          </a:p>
          <a:p>
            <a:pPr marL="342918" marR="0" lvl="0" indent="-342918"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24"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Melons; watermelon, cantaloupe (92% water)</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18" marR="0" lvl="0" indent="-342918"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24"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Strawberries / peaches</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18" marR="0" lvl="0" indent="-342918"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24"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Citrus; oranges, grapefruit, tangerines – also high in fibre</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18" marR="0" lvl="0" indent="-342918"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24"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Cucumber / lettuce / celery</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18" marR="0" lvl="0" indent="-342918"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24"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Tomatoes / peppers</a:t>
            </a:r>
          </a:p>
          <a:p>
            <a:pPr marL="342918" marR="0" lvl="0" indent="-342918"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24"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Tinned pears – can be mashed easily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Audio 10">
            <a:hlinkClick r:id="" action="ppaction://media"/>
            <a:extLst>
              <a:ext uri="{FF2B5EF4-FFF2-40B4-BE49-F238E27FC236}">
                <a16:creationId xmlns:a16="http://schemas.microsoft.com/office/drawing/2014/main" id="{68F5257D-A225-4E2D-B591-F15CC84402F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478405396"/>
      </p:ext>
    </p:extLst>
  </p:cSld>
  <p:clrMapOvr>
    <a:masterClrMapping/>
  </p:clrMapOvr>
  <mc:AlternateContent xmlns:mc="http://schemas.openxmlformats.org/markup-compatibility/2006" xmlns:p14="http://schemas.microsoft.com/office/powerpoint/2010/main">
    <mc:Choice Requires="p14">
      <p:transition spd="slow" p14:dur="2000" advClick="0" advTm="17028"/>
    </mc:Choice>
    <mc:Fallback xmlns="">
      <p:transition spd="slow" advClick="0" advTm="170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988A6-9977-9DF5-A973-23400F455BEE}"/>
              </a:ext>
            </a:extLst>
          </p:cNvPr>
          <p:cNvSpPr>
            <a:spLocks noGrp="1"/>
          </p:cNvSpPr>
          <p:nvPr>
            <p:ph type="title"/>
          </p:nvPr>
        </p:nvSpPr>
        <p:spPr>
          <a:xfrm>
            <a:off x="763385" y="373438"/>
            <a:ext cx="10515600" cy="1325563"/>
          </a:xfrm>
        </p:spPr>
        <p:txBody>
          <a:bodyPr/>
          <a:lstStyle/>
          <a:p>
            <a:r>
              <a:rPr lang="en-GB" sz="3600" b="1" dirty="0">
                <a:solidFill>
                  <a:srgbClr val="002060"/>
                </a:solidFill>
                <a:latin typeface="+mn-lt"/>
              </a:rPr>
              <a:t>Evaluation</a:t>
            </a:r>
            <a:endParaRPr lang="en-GB" sz="3600" dirty="0">
              <a:latin typeface="+mn-lt"/>
            </a:endParaRPr>
          </a:p>
        </p:txBody>
      </p:sp>
      <p:sp>
        <p:nvSpPr>
          <p:cNvPr id="3" name="Content Placeholder 2">
            <a:extLst>
              <a:ext uri="{FF2B5EF4-FFF2-40B4-BE49-F238E27FC236}">
                <a16:creationId xmlns:a16="http://schemas.microsoft.com/office/drawing/2014/main" id="{418F5865-E7B1-E58D-ECAF-468E84EDA094}"/>
              </a:ext>
            </a:extLst>
          </p:cNvPr>
          <p:cNvSpPr>
            <a:spLocks noGrp="1"/>
          </p:cNvSpPr>
          <p:nvPr>
            <p:ph idx="1"/>
          </p:nvPr>
        </p:nvSpPr>
        <p:spPr>
          <a:xfrm>
            <a:off x="838200" y="1873250"/>
            <a:ext cx="10515600" cy="4351338"/>
          </a:xfrm>
        </p:spPr>
        <p:txBody>
          <a:bodyPr/>
          <a:lstStyle/>
          <a:p>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r>
              <a:rPr lang="en-GB" sz="1800" dirty="0">
                <a:hlinkClick r:id="rId4"/>
              </a:rPr>
              <a:t>Infection Prevention and Control - Wirral Community Health and Care NHS Foundation Trust (wchc.nhs.uk)</a:t>
            </a:r>
            <a:endParaRPr lang="en-GB" sz="1800" dirty="0"/>
          </a:p>
          <a:p>
            <a:endParaRPr lang="en-GB" sz="2400" dirty="0"/>
          </a:p>
          <a:p>
            <a:endParaRPr lang="en-GB" sz="2400" dirty="0"/>
          </a:p>
          <a:p>
            <a:endParaRPr lang="en-GB" sz="2400" u="sng" dirty="0">
              <a:solidFill>
                <a:srgbClr val="0563C1"/>
              </a:solidFill>
              <a:effectLst/>
              <a:latin typeface="Calibri" panose="020F0502020204030204" pitchFamily="34" charset="0"/>
              <a:ea typeface="Calibri" panose="020F0502020204030204" pitchFamily="34" charset="0"/>
              <a:hlinkClick r:id="rId5"/>
            </a:endParaRPr>
          </a:p>
          <a:p>
            <a:endParaRPr lang="en-GB" sz="2400" u="sng" dirty="0">
              <a:solidFill>
                <a:srgbClr val="0563C1"/>
              </a:solidFill>
              <a:latin typeface="Calibri" panose="020F0502020204030204" pitchFamily="34" charset="0"/>
              <a:ea typeface="Calibri" panose="020F0502020204030204" pitchFamily="34" charset="0"/>
              <a:hlinkClick r:id="rId5"/>
            </a:endParaRPr>
          </a:p>
          <a:p>
            <a:r>
              <a:rPr lang="en-GB" sz="1800" u="sng" dirty="0">
                <a:solidFill>
                  <a:srgbClr val="0563C1"/>
                </a:solidFill>
                <a:effectLst/>
                <a:latin typeface="Calibri" panose="020F0502020204030204" pitchFamily="34" charset="0"/>
                <a:ea typeface="Calibri" panose="020F0502020204030204" pitchFamily="34" charset="0"/>
                <a:hlinkClick r:id="rId5"/>
              </a:rPr>
              <a:t>https://www.smartsurvey.co.uk/s/4AMDK6/</a:t>
            </a:r>
            <a:endParaRPr lang="en-GB" sz="1800" u="sng" dirty="0">
              <a:solidFill>
                <a:srgbClr val="0563C1"/>
              </a:solidFill>
              <a:effectLst/>
              <a:latin typeface="Calibri" panose="020F0502020204030204" pitchFamily="34" charset="0"/>
              <a:ea typeface="Calibri" panose="020F0502020204030204" pitchFamily="34" charset="0"/>
            </a:endParaRPr>
          </a:p>
          <a:p>
            <a:pPr marL="0" indent="0">
              <a:buNone/>
            </a:pPr>
            <a:endParaRPr lang="en-GB" sz="2400" u="sng" dirty="0">
              <a:solidFill>
                <a:srgbClr val="0563C1"/>
              </a:solidFill>
              <a:effectLst/>
              <a:latin typeface="Calibri" panose="020F0502020204030204" pitchFamily="34" charset="0"/>
              <a:ea typeface="Calibri" panose="020F0502020204030204" pitchFamily="34" charset="0"/>
            </a:endParaRPr>
          </a:p>
          <a:p>
            <a:endParaRPr lang="en-GB" sz="2400" dirty="0"/>
          </a:p>
          <a:p>
            <a:endParaRPr lang="en-GB" sz="2400" dirty="0"/>
          </a:p>
          <a:p>
            <a:r>
              <a:rPr lang="en-GB" sz="2400" dirty="0"/>
              <a:t>                                               </a:t>
            </a:r>
          </a:p>
        </p:txBody>
      </p:sp>
      <p:pic>
        <p:nvPicPr>
          <p:cNvPr id="4" name="Picture 3">
            <a:extLst>
              <a:ext uri="{FF2B5EF4-FFF2-40B4-BE49-F238E27FC236}">
                <a16:creationId xmlns:a16="http://schemas.microsoft.com/office/drawing/2014/main" id="{74C2CDAF-D592-2430-0425-F37BA883956F}"/>
              </a:ext>
            </a:extLst>
          </p:cNvPr>
          <p:cNvPicPr>
            <a:picLocks noChangeAspect="1"/>
          </p:cNvPicPr>
          <p:nvPr/>
        </p:nvPicPr>
        <p:blipFill>
          <a:blip r:embed="rId6"/>
          <a:stretch>
            <a:fillRect/>
          </a:stretch>
        </p:blipFill>
        <p:spPr>
          <a:xfrm>
            <a:off x="6331818" y="4048918"/>
            <a:ext cx="2616873" cy="2237615"/>
          </a:xfrm>
          <a:prstGeom prst="rect">
            <a:avLst/>
          </a:prstGeom>
        </p:spPr>
      </p:pic>
      <p:pic>
        <p:nvPicPr>
          <p:cNvPr id="22" name="Audio 21">
            <a:hlinkClick r:id="" action="ppaction://media"/>
            <a:extLst>
              <a:ext uri="{FF2B5EF4-FFF2-40B4-BE49-F238E27FC236}">
                <a16:creationId xmlns:a16="http://schemas.microsoft.com/office/drawing/2014/main" id="{54E54E2A-7AE1-F918-A729-8F5C447F0631}"/>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179422291"/>
      </p:ext>
    </p:extLst>
  </p:cSld>
  <p:clrMapOvr>
    <a:masterClrMapping/>
  </p:clrMapOvr>
  <mc:AlternateContent xmlns:mc="http://schemas.openxmlformats.org/markup-compatibility/2006">
    <mc:Choice xmlns:p14="http://schemas.microsoft.com/office/powerpoint/2010/main" Requires="p14">
      <p:transition spd="slow" p14:dur="2000" advTm="14347"/>
    </mc:Choice>
    <mc:Fallback>
      <p:transition spd="slow" advTm="143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1131</TotalTime>
  <Words>324</Words>
  <Application>Microsoft Office PowerPoint</Application>
  <PresentationFormat>Widescreen</PresentationFormat>
  <Paragraphs>47</Paragraphs>
  <Slides>7</Slides>
  <Notes>0</Notes>
  <HiddenSlides>0</HiddenSlides>
  <MMClips>7</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WALKER, Ken (WIRRAL COMMUNITY HEALTH AND CARE NHS FOUNDATION TRUST)</dc:creator>
  <cp:lastModifiedBy>YOUNG, Victoria (WIRRAL COMMUNITY HEALTH AND CARE NHS FOUNDATION TRUST)</cp:lastModifiedBy>
  <cp:revision>64</cp:revision>
  <dcterms:created xsi:type="dcterms:W3CDTF">2022-04-06T11:32:07Z</dcterms:created>
  <dcterms:modified xsi:type="dcterms:W3CDTF">2023-10-04T09:33:45Z</dcterms:modified>
</cp:coreProperties>
</file>