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84" r:id="rId3"/>
    <p:sldId id="288" r:id="rId4"/>
    <p:sldId id="290" r:id="rId5"/>
    <p:sldId id="291" r:id="rId6"/>
    <p:sldId id="28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5086A0-4E22-B291-D54E-33000D1AEDAE}" name="HEALEY, Helen (WIRRAL COMMUNITY HEALTH AND CARE NHS FOUNDATION TRUST)" initials="HH(CHACNFT" userId="S::helen.healey1@nhs.net::fcbb4b46-3baf-48a0-88ed-a8c6fa82fbd3" providerId="AD"/>
  <p188:author id="{E59072CA-B3F7-2CA5-FFCA-7B8738902136}" name="DEVENEY, Sarah (WIRRAL COMMUNITY HEALTH AND CARE NHS FOUNDATION TRUST)" initials="DS(CHACNFT" userId="S::sdeveney@nhs.net::5f4dfe17-e41f-4142-8d8c-fe13f30d421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AE504-1D30-4195-9557-D3D04080207A}" type="datetimeFigureOut">
              <a:rPr lang="en-GB" smtClean="0"/>
              <a:t>03/10/2023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37575-B612-40B4-8E71-667B74F8DF3A}" type="slidenum">
              <a:rPr lang="en-GB" smtClean="0"/>
              <a:t>‹#›</a:t>
            </a:fld>
            <a:endParaRPr lang="en-GB"/>
          </a:p>
        </p:txBody>
      </p:sp>
    </p:spTree>
    <p:extLst>
      <p:ext uri="{BB962C8B-B14F-4D97-AF65-F5344CB8AC3E}">
        <p14:creationId xmlns:p14="http://schemas.microsoft.com/office/powerpoint/2010/main" val="181944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437575-B612-40B4-8E71-667B74F8DF3A}" type="slidenum">
              <a:rPr lang="en-GB" smtClean="0"/>
              <a:t>6</a:t>
            </a:fld>
            <a:endParaRPr lang="en-GB"/>
          </a:p>
        </p:txBody>
      </p:sp>
    </p:spTree>
    <p:extLst>
      <p:ext uri="{BB962C8B-B14F-4D97-AF65-F5344CB8AC3E}">
        <p14:creationId xmlns:p14="http://schemas.microsoft.com/office/powerpoint/2010/main" val="4015894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19DE-0CB8-4C7D-A959-256C19962FD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00169D-AFA1-41A8-A928-307334CB2D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AC1508-8AED-47AB-92EC-8BF52073D41A}"/>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03/10/2023</a:t>
            </a:fld>
            <a:endParaRPr lang="en-GB"/>
          </a:p>
        </p:txBody>
      </p:sp>
      <p:sp>
        <p:nvSpPr>
          <p:cNvPr id="5" name="Footer Placeholder 4">
            <a:extLst>
              <a:ext uri="{FF2B5EF4-FFF2-40B4-BE49-F238E27FC236}">
                <a16:creationId xmlns:a16="http://schemas.microsoft.com/office/drawing/2014/main" id="{C2DEE087-191C-4068-ACFF-A15F4532CDE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E1F6F8-A6F2-46A3-BCC2-08FD070440D5}"/>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64550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B1C0-B547-403C-917E-6C31782907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781CB3-82F8-49B2-9EF4-11AEDBF1DBE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AF7F9C-108E-4A00-A5D8-B12F6AD5391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03/10/2023</a:t>
            </a:fld>
            <a:endParaRPr lang="en-GB"/>
          </a:p>
        </p:txBody>
      </p:sp>
      <p:sp>
        <p:nvSpPr>
          <p:cNvPr id="5" name="Footer Placeholder 4">
            <a:extLst>
              <a:ext uri="{FF2B5EF4-FFF2-40B4-BE49-F238E27FC236}">
                <a16:creationId xmlns:a16="http://schemas.microsoft.com/office/drawing/2014/main" id="{09D4E9D8-6FEE-44DD-8203-E9A77717DAE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93130C5-D907-4916-B0D8-4C57E7C1CB8E}"/>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45217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AE953-8AC8-4793-AEE7-9A07E38ABF6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D0ADE7-9F48-407F-BB3B-552A901EFB0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52B577-6501-4AEB-9413-B76E8361B7E6}"/>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03/10/2023</a:t>
            </a:fld>
            <a:endParaRPr lang="en-GB"/>
          </a:p>
        </p:txBody>
      </p:sp>
      <p:sp>
        <p:nvSpPr>
          <p:cNvPr id="5" name="Footer Placeholder 4">
            <a:extLst>
              <a:ext uri="{FF2B5EF4-FFF2-40B4-BE49-F238E27FC236}">
                <a16:creationId xmlns:a16="http://schemas.microsoft.com/office/drawing/2014/main" id="{185945BB-CACB-42A3-A9B2-F598A505623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E29BC52-5AC2-42B8-B4E4-DABDE566253A}"/>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42715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0C9E-7696-4255-B06B-022B015FF4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318DB2-0500-4BF2-9401-B5D56FC3B82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5D35D-BF70-4E10-ACB2-705D3B18F6F0}"/>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03/10/2023</a:t>
            </a:fld>
            <a:endParaRPr lang="en-GB"/>
          </a:p>
        </p:txBody>
      </p:sp>
      <p:sp>
        <p:nvSpPr>
          <p:cNvPr id="5" name="Footer Placeholder 4">
            <a:extLst>
              <a:ext uri="{FF2B5EF4-FFF2-40B4-BE49-F238E27FC236}">
                <a16:creationId xmlns:a16="http://schemas.microsoft.com/office/drawing/2014/main" id="{0B6E747F-D661-4A03-A8DB-6D22EC7272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8D3C27C-3D19-4079-BADD-09E7D456430E}"/>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53671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1E0B-4904-48EB-A7C8-303F0C8EB6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286984-2A7C-4F57-BE15-EED65BF7984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BCB18F-2FF8-4350-AC62-BE437B475715}"/>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03/10/2023</a:t>
            </a:fld>
            <a:endParaRPr lang="en-GB"/>
          </a:p>
        </p:txBody>
      </p:sp>
      <p:sp>
        <p:nvSpPr>
          <p:cNvPr id="5" name="Footer Placeholder 4">
            <a:extLst>
              <a:ext uri="{FF2B5EF4-FFF2-40B4-BE49-F238E27FC236}">
                <a16:creationId xmlns:a16="http://schemas.microsoft.com/office/drawing/2014/main" id="{B04488BA-7103-47A2-AD9C-066B93DBEE6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4881139-5D27-483B-AB57-A4ABB7688EF3}"/>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05099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74E5-1F0F-46C4-8418-DC010EF0F9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4D56F1-5D41-4E06-945B-5E8CDF7CB2B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2EE7AE-9EBC-43F7-8A17-24C6CC6D0C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05DA0C-59D0-4172-AA2E-41CB59FBF70F}"/>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03/10/2023</a:t>
            </a:fld>
            <a:endParaRPr lang="en-GB"/>
          </a:p>
        </p:txBody>
      </p:sp>
      <p:sp>
        <p:nvSpPr>
          <p:cNvPr id="6" name="Footer Placeholder 5">
            <a:extLst>
              <a:ext uri="{FF2B5EF4-FFF2-40B4-BE49-F238E27FC236}">
                <a16:creationId xmlns:a16="http://schemas.microsoft.com/office/drawing/2014/main" id="{F786FD82-1581-4406-B5FA-18E7A0A588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8BF2375-2EF9-4C04-A9E6-A151D404B4DD}"/>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16751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EBAF-40BE-4A49-8F9A-A49BCD5301D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674536-8482-49F1-BE7A-6467C2C6E30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BAA33E-E674-493D-A2CA-8725A9D704B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68B2E8-2231-4685-9A86-BD10A14ED94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86D6EA-45DF-4D37-9FF3-578B32641C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A1C12F-18B3-4227-951E-04AE6929499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03/10/2023</a:t>
            </a:fld>
            <a:endParaRPr lang="en-GB"/>
          </a:p>
        </p:txBody>
      </p:sp>
      <p:sp>
        <p:nvSpPr>
          <p:cNvPr id="8" name="Footer Placeholder 7">
            <a:extLst>
              <a:ext uri="{FF2B5EF4-FFF2-40B4-BE49-F238E27FC236}">
                <a16:creationId xmlns:a16="http://schemas.microsoft.com/office/drawing/2014/main" id="{2422809F-3D04-4260-8ADA-735B207BF9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A70ACDB-CFB1-473B-8ED7-9F8CD5F287CC}"/>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28088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3AF3-5A45-4BF4-BBB8-51713E2CB1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53E525-363F-4061-A2A6-EA45D1CF35D3}"/>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03/10/2023</a:t>
            </a:fld>
            <a:endParaRPr lang="en-GB"/>
          </a:p>
        </p:txBody>
      </p:sp>
      <p:sp>
        <p:nvSpPr>
          <p:cNvPr id="4" name="Footer Placeholder 3">
            <a:extLst>
              <a:ext uri="{FF2B5EF4-FFF2-40B4-BE49-F238E27FC236}">
                <a16:creationId xmlns:a16="http://schemas.microsoft.com/office/drawing/2014/main" id="{249E6D1D-7E8D-4ECE-9B98-19E8119D5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3160824F-7BE2-49E0-BE9C-6CF5F09C4A63}"/>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43535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45C0E-FC7A-48A9-B0F0-F03BA00CDDFB}"/>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03/10/2023</a:t>
            </a:fld>
            <a:endParaRPr lang="en-GB"/>
          </a:p>
        </p:txBody>
      </p:sp>
      <p:sp>
        <p:nvSpPr>
          <p:cNvPr id="3" name="Footer Placeholder 2">
            <a:extLst>
              <a:ext uri="{FF2B5EF4-FFF2-40B4-BE49-F238E27FC236}">
                <a16:creationId xmlns:a16="http://schemas.microsoft.com/office/drawing/2014/main" id="{D288F657-47EB-4EEA-A123-22BF2FCDA93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FF1E74A-F987-46C2-8852-EAA97CE77B12}"/>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4442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2E74-0480-41AC-8BE4-6B64B430A6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40E714-5459-489C-82A5-3886716F5CD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AFF6A6-FCAA-4AF5-86CB-C9DF67ACA93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DE9A7-35EE-4AB3-A8F8-4271F3B73077}"/>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03/10/2023</a:t>
            </a:fld>
            <a:endParaRPr lang="en-GB"/>
          </a:p>
        </p:txBody>
      </p:sp>
      <p:sp>
        <p:nvSpPr>
          <p:cNvPr id="6" name="Footer Placeholder 5">
            <a:extLst>
              <a:ext uri="{FF2B5EF4-FFF2-40B4-BE49-F238E27FC236}">
                <a16:creationId xmlns:a16="http://schemas.microsoft.com/office/drawing/2014/main" id="{3EDA9852-8C6B-46CB-9125-CCC36AC6DBE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3F281BD-1227-4FAD-93B6-4913435929C6}"/>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83419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B8E1-BB1E-4315-93AD-C2AF724EE5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C83528-29FB-4842-A4D6-5A32086A73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33BD74-1A9E-4D0B-B398-9BE5E43F0F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2CFBE-B4BF-439E-8EB3-B7D172B4859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03/10/2023</a:t>
            </a:fld>
            <a:endParaRPr lang="en-GB"/>
          </a:p>
        </p:txBody>
      </p:sp>
      <p:sp>
        <p:nvSpPr>
          <p:cNvPr id="6" name="Footer Placeholder 5">
            <a:extLst>
              <a:ext uri="{FF2B5EF4-FFF2-40B4-BE49-F238E27FC236}">
                <a16:creationId xmlns:a16="http://schemas.microsoft.com/office/drawing/2014/main" id="{2BEDE9A0-903D-4C4E-B357-B3AD4CF8758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4A1B6C3-91CF-4B38-9168-1C8439F29619}"/>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68143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37EEBF3-A71E-42A4-89FE-552C35924A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Tree>
    <p:extLst>
      <p:ext uri="{BB962C8B-B14F-4D97-AF65-F5344CB8AC3E}">
        <p14:creationId xmlns:p14="http://schemas.microsoft.com/office/powerpoint/2010/main" val="195440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hyperlink" Target="https://youtu.be/MENdrA8B0N4"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www.smartsurvey.co.uk/s/4AMDK6/" TargetMode="External"/><Relationship Id="rId5" Type="http://schemas.openxmlformats.org/officeDocument/2006/relationships/hyperlink" Target="https://www.wchc.nhs.uk/services/infection-prevention-and-control/" TargetMode="External"/><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E9EDCCBD-C90E-44C1-A7B8-ECE0533FD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993"/>
            <a:ext cx="12192000" cy="6864096"/>
          </a:xfrm>
          <a:prstGeom prst="rect">
            <a:avLst/>
          </a:prstGeom>
        </p:spPr>
      </p:pic>
      <p:sp>
        <p:nvSpPr>
          <p:cNvPr id="7" name="TextBox 6">
            <a:extLst>
              <a:ext uri="{FF2B5EF4-FFF2-40B4-BE49-F238E27FC236}">
                <a16:creationId xmlns:a16="http://schemas.microsoft.com/office/drawing/2014/main" id="{342E07C1-C140-4448-B120-08254C929535}"/>
              </a:ext>
            </a:extLst>
          </p:cNvPr>
          <p:cNvSpPr txBox="1"/>
          <p:nvPr/>
        </p:nvSpPr>
        <p:spPr>
          <a:xfrm>
            <a:off x="309673" y="3769466"/>
            <a:ext cx="6500701" cy="523220"/>
          </a:xfrm>
          <a:prstGeom prst="rect">
            <a:avLst/>
          </a:prstGeom>
          <a:noFill/>
        </p:spPr>
        <p:txBody>
          <a:bodyPr wrap="square" rtlCol="0">
            <a:spAutoFit/>
          </a:bodyPr>
          <a:lstStyle/>
          <a:p>
            <a:r>
              <a:rPr lang="en-GB" sz="2800" b="1" dirty="0">
                <a:solidFill>
                  <a:srgbClr val="0070C0"/>
                </a:solidFill>
              </a:rPr>
              <a:t>Infection Prevention Control Service </a:t>
            </a:r>
          </a:p>
        </p:txBody>
      </p:sp>
      <p:sp>
        <p:nvSpPr>
          <p:cNvPr id="2" name="Rectangle 1">
            <a:extLst>
              <a:ext uri="{FF2B5EF4-FFF2-40B4-BE49-F238E27FC236}">
                <a16:creationId xmlns:a16="http://schemas.microsoft.com/office/drawing/2014/main" id="{38FC8866-710A-0FF7-96AF-80FC2AA85DF0}"/>
              </a:ext>
            </a:extLst>
          </p:cNvPr>
          <p:cNvSpPr/>
          <p:nvPr/>
        </p:nvSpPr>
        <p:spPr>
          <a:xfrm>
            <a:off x="1885950" y="1273682"/>
            <a:ext cx="7781925" cy="2381484"/>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2672" bIns="32672" rtlCol="0" anchor="ctr"/>
          <a:lstStyle/>
          <a:p>
            <a:pPr algn="ctr"/>
            <a:r>
              <a:rPr lang="en-GB" sz="3200" b="1" dirty="0">
                <a:solidFill>
                  <a:srgbClr val="0070C0"/>
                </a:solidFill>
                <a:latin typeface="Calibri" panose="020F0502020204030204" pitchFamily="34" charset="0"/>
                <a:ea typeface="Calibri" panose="020F0502020204030204" pitchFamily="34" charset="0"/>
                <a:cs typeface="Calibri" panose="020F0502020204030204" pitchFamily="34" charset="0"/>
              </a:rPr>
              <a:t>IPC Bitesize Training </a:t>
            </a:r>
            <a:br>
              <a:rPr lang="en-GB" sz="3200" b="1"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n-GB" sz="3200" b="1" dirty="0">
                <a:solidFill>
                  <a:srgbClr val="0070C0"/>
                </a:solidFill>
                <a:latin typeface="Calibri" panose="020F0502020204030204" pitchFamily="34" charset="0"/>
                <a:ea typeface="Calibri" panose="020F0502020204030204" pitchFamily="34" charset="0"/>
                <a:cs typeface="Calibri" panose="020F0502020204030204" pitchFamily="34" charset="0"/>
              </a:rPr>
              <a:t>for Adult Social Care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GB" sz="1271" b="1" dirty="0"/>
          </a:p>
          <a:p>
            <a:pPr algn="ctr"/>
            <a:r>
              <a:rPr lang="en-GB" sz="3200" b="1" dirty="0"/>
              <a:t>2023 - 2024</a:t>
            </a:r>
          </a:p>
          <a:p>
            <a:pPr algn="ctr"/>
            <a:endParaRPr lang="en-GB" sz="1724" dirty="0"/>
          </a:p>
        </p:txBody>
      </p:sp>
      <p:pic>
        <p:nvPicPr>
          <p:cNvPr id="13" name="Audio 12">
            <a:hlinkClick r:id="" action="ppaction://media"/>
            <a:extLst>
              <a:ext uri="{FF2B5EF4-FFF2-40B4-BE49-F238E27FC236}">
                <a16:creationId xmlns:a16="http://schemas.microsoft.com/office/drawing/2014/main" id="{8ED4DD6E-B101-E19E-17BE-E857E6A36348}"/>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17917933"/>
      </p:ext>
    </p:extLst>
  </p:cSld>
  <p:clrMapOvr>
    <a:masterClrMapping/>
  </p:clrMapOvr>
  <mc:AlternateContent xmlns:mc="http://schemas.openxmlformats.org/markup-compatibility/2006">
    <mc:Choice xmlns:p14="http://schemas.microsoft.com/office/powerpoint/2010/main" Requires="p14">
      <p:transition spd="slow" p14:dur="2000" advTm="7957"/>
    </mc:Choice>
    <mc:Fallback>
      <p:transition spd="slow" advTm="7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FE2B44-93ED-8AF3-2478-7023522348AA}"/>
              </a:ext>
            </a:extLst>
          </p:cNvPr>
          <p:cNvSpPr txBox="1"/>
          <p:nvPr/>
        </p:nvSpPr>
        <p:spPr>
          <a:xfrm>
            <a:off x="1593040" y="2782669"/>
            <a:ext cx="9005919" cy="1200329"/>
          </a:xfrm>
          <a:prstGeom prst="rect">
            <a:avLst/>
          </a:prstGeom>
          <a:noFill/>
        </p:spPr>
        <p:txBody>
          <a:bodyPr wrap="square" rtlCol="0">
            <a:spAutoFit/>
          </a:bodyPr>
          <a:lstStyle/>
          <a:p>
            <a:pPr algn="ctr"/>
            <a:r>
              <a:rPr lang="en-GB" sz="3600" b="1" dirty="0">
                <a:solidFill>
                  <a:srgbClr val="002060"/>
                </a:solidFill>
              </a:rPr>
              <a:t>Antimicrobial Resistance and Gram Negative Blood Stream Infections</a:t>
            </a:r>
            <a:endParaRPr lang="en-GB" sz="3600" dirty="0">
              <a:solidFill>
                <a:srgbClr val="002060"/>
              </a:solidFill>
            </a:endParaRPr>
          </a:p>
        </p:txBody>
      </p:sp>
      <p:pic>
        <p:nvPicPr>
          <p:cNvPr id="14" name="Audio 13">
            <a:hlinkClick r:id="" action="ppaction://media"/>
            <a:extLst>
              <a:ext uri="{FF2B5EF4-FFF2-40B4-BE49-F238E27FC236}">
                <a16:creationId xmlns:a16="http://schemas.microsoft.com/office/drawing/2014/main" id="{DCC7460F-1C5C-E293-0A82-27EBAD4BBE1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822508998"/>
      </p:ext>
    </p:extLst>
  </p:cSld>
  <p:clrMapOvr>
    <a:masterClrMapping/>
  </p:clrMapOvr>
  <mc:AlternateContent xmlns:mc="http://schemas.openxmlformats.org/markup-compatibility/2006">
    <mc:Choice xmlns:p14="http://schemas.microsoft.com/office/powerpoint/2010/main" Requires="p14">
      <p:transition spd="slow" p14:dur="2000" advTm="5482"/>
    </mc:Choice>
    <mc:Fallback>
      <p:transition spd="slow" advTm="5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E13BF-B3E1-E6F0-2A38-29DCA9F6E038}"/>
              </a:ext>
            </a:extLst>
          </p:cNvPr>
          <p:cNvSpPr txBox="1"/>
          <p:nvPr/>
        </p:nvSpPr>
        <p:spPr>
          <a:xfrm>
            <a:off x="729506" y="1842176"/>
            <a:ext cx="10315003" cy="2862322"/>
          </a:xfrm>
          <a:prstGeom prst="rect">
            <a:avLst/>
          </a:prstGeom>
          <a:noFill/>
        </p:spPr>
        <p:txBody>
          <a:bodyPr wrap="square" rtlCol="0">
            <a:spAutoFit/>
          </a:bodyPr>
          <a:lstStyle/>
          <a:p>
            <a:pPr marL="285750" indent="-285750" algn="l">
              <a:buFont typeface="Arial" panose="020B0604020202020204" pitchFamily="34" charset="0"/>
              <a:buChar char="•"/>
            </a:pPr>
            <a:r>
              <a:rPr lang="en-GB" b="0" i="0" dirty="0">
                <a:effectLst/>
                <a:cs typeface="Calibri" panose="020F0502020204030204" pitchFamily="34" charset="0"/>
              </a:rPr>
              <a:t>Antibiotic resistance is when bacteria change in response to antibiotic medicines being used against them. The more antibiotics are used, the more chance there is that the bugs will change and become resistant to the antibiotics.</a:t>
            </a:r>
          </a:p>
          <a:p>
            <a:pPr algn="l"/>
            <a:endParaRPr lang="en-GB" dirty="0">
              <a:cs typeface="Calibri" panose="020F0502020204030204" pitchFamily="34" charset="0"/>
            </a:endParaRPr>
          </a:p>
          <a:p>
            <a:pPr marL="285750" indent="-285750" algn="l">
              <a:buFont typeface="Arial" panose="020B0604020202020204" pitchFamily="34" charset="0"/>
              <a:buChar char="•"/>
            </a:pPr>
            <a:r>
              <a:rPr lang="en-GB" b="0" i="0" dirty="0">
                <a:effectLst/>
                <a:cs typeface="Calibri" panose="020F0502020204030204" pitchFamily="34" charset="0"/>
              </a:rPr>
              <a:t>When this happens, antibiotics can become less effective and, in some cases, may no longer work. This means some infections will no longer be able to be treated and will therefore become life-threatening.</a:t>
            </a:r>
          </a:p>
          <a:p>
            <a:pPr marL="285750" indent="-285750" algn="l">
              <a:buFont typeface="Arial" panose="020B0604020202020204" pitchFamily="34" charset="0"/>
              <a:buChar char="•"/>
            </a:pPr>
            <a:endParaRPr lang="en-GB" dirty="0">
              <a:solidFill>
                <a:srgbClr val="425563"/>
              </a:solidFill>
              <a:cs typeface="Calibri" panose="020F0502020204030204" pitchFamily="34" charset="0"/>
            </a:endParaRPr>
          </a:p>
          <a:p>
            <a:pPr algn="l"/>
            <a:endParaRPr lang="en-GB" b="0" i="0" dirty="0">
              <a:solidFill>
                <a:srgbClr val="425563"/>
              </a:solidFill>
              <a:effectLst/>
              <a:cs typeface="Calibri" panose="020F0502020204030204" pitchFamily="34" charset="0"/>
            </a:endParaRPr>
          </a:p>
          <a:p>
            <a:pPr algn="ctr"/>
            <a:r>
              <a:rPr lang="en-GB" u="sng" dirty="0">
                <a:solidFill>
                  <a:srgbClr val="0563C1"/>
                </a:solidFill>
                <a:effectLst/>
                <a:ea typeface="Calibri" panose="020F0502020204030204" pitchFamily="34" charset="0"/>
                <a:cs typeface="Times New Roman" panose="02020603050405020304" pitchFamily="18" charset="0"/>
                <a:hlinkClick r:id="rId4"/>
              </a:rPr>
              <a:t>https://youtu.be/MENdrA8B0N4</a:t>
            </a:r>
            <a:endParaRPr lang="en-GB" dirty="0"/>
          </a:p>
          <a:p>
            <a:pPr marL="285750" indent="-285750" algn="l">
              <a:buFont typeface="Arial" panose="020B0604020202020204" pitchFamily="34" charset="0"/>
              <a:buChar char="•"/>
            </a:pPr>
            <a:endParaRPr lang="en-GB" b="0" i="0" dirty="0">
              <a:solidFill>
                <a:srgbClr val="425563"/>
              </a:solidFill>
              <a:effectLst/>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5EF6AECC-65AD-2C85-7509-992BCC9AF99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2060"/>
                </a:solidFill>
                <a:latin typeface="+mn-lt"/>
              </a:rPr>
              <a:t>What is antimicrobial resistance?</a:t>
            </a:r>
            <a:endParaRPr lang="en-GB" sz="3600" dirty="0">
              <a:latin typeface="+mn-lt"/>
            </a:endParaRPr>
          </a:p>
        </p:txBody>
      </p:sp>
      <p:pic>
        <p:nvPicPr>
          <p:cNvPr id="9" name="Audio 8">
            <a:hlinkClick r:id="" action="ppaction://media"/>
            <a:extLst>
              <a:ext uri="{FF2B5EF4-FFF2-40B4-BE49-F238E27FC236}">
                <a16:creationId xmlns:a16="http://schemas.microsoft.com/office/drawing/2014/main" id="{9A12D448-818C-4550-78FE-F850D23D09D3}"/>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011782140"/>
      </p:ext>
    </p:extLst>
  </p:cSld>
  <p:clrMapOvr>
    <a:masterClrMapping/>
  </p:clrMapOvr>
  <mc:AlternateContent xmlns:mc="http://schemas.openxmlformats.org/markup-compatibility/2006">
    <mc:Choice xmlns:p14="http://schemas.microsoft.com/office/powerpoint/2010/main" Requires="p14">
      <p:transition spd="slow" p14:dur="2000" advTm="38404"/>
    </mc:Choice>
    <mc:Fallback>
      <p:transition spd="slow" advTm="384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E13BF-B3E1-E6F0-2A38-29DCA9F6E038}"/>
              </a:ext>
            </a:extLst>
          </p:cNvPr>
          <p:cNvSpPr txBox="1"/>
          <p:nvPr/>
        </p:nvSpPr>
        <p:spPr>
          <a:xfrm>
            <a:off x="938498" y="1513702"/>
            <a:ext cx="10315003" cy="3462486"/>
          </a:xfrm>
          <a:prstGeom prst="rect">
            <a:avLst/>
          </a:prstGeom>
          <a:noFill/>
        </p:spPr>
        <p:txBody>
          <a:bodyPr wrap="square" rtlCol="0">
            <a:spAutoFit/>
          </a:bodyPr>
          <a:lstStyle/>
          <a:p>
            <a:pPr marL="285750" indent="-285750">
              <a:spcAft>
                <a:spcPts val="1500"/>
              </a:spcAft>
              <a:buFont typeface="Arial" panose="020B0604020202020204" pitchFamily="34" charset="0"/>
              <a:buChar char="•"/>
            </a:pPr>
            <a:r>
              <a:rPr lang="en-GB"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There are many different types of Gram-negative bacteria. Some live in the intestine harmlessly, while others may cause a variety of diseases.</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1500"/>
              </a:spcBef>
              <a:spcAft>
                <a:spcPts val="1500"/>
              </a:spcAft>
              <a:buFont typeface="Arial" panose="020B0604020202020204" pitchFamily="34" charset="0"/>
              <a:buChar char="•"/>
            </a:pPr>
            <a:r>
              <a:rPr lang="en-GB"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Bacteria that are normally harmless in their normal environment can cause problems if they grow in other parts of the body and can cause a range of infections with differing severity and associated mortality. One of the most serious infections Gram-negatives can cause bloodstream infections.</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1500"/>
              </a:spcBef>
              <a:spcAft>
                <a:spcPts val="1500"/>
              </a:spcAft>
              <a:buFont typeface="Arial" panose="020B0604020202020204" pitchFamily="34" charset="0"/>
              <a:buChar char="•"/>
            </a:pPr>
            <a:r>
              <a:rPr lang="en-GB"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Gram-negative bacteria are the leading causes of healthcare associated bloodstream infections.</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1500"/>
              </a:spcBef>
              <a:spcAft>
                <a:spcPts val="1500"/>
              </a:spcAft>
              <a:buFont typeface="Arial" panose="020B0604020202020204" pitchFamily="34" charset="0"/>
              <a:buChar char="•"/>
            </a:pPr>
            <a:r>
              <a:rPr lang="en-GB"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Gram-negative bacteria can be resistant to antibiotics and in some cases will be multi-resistant, </a:t>
            </a:r>
            <a:r>
              <a:rPr lang="en-GB" dirty="0">
                <a:solidFill>
                  <a:srgbClr val="0B0C0C"/>
                </a:solidFill>
                <a:latin typeface="Calibri" panose="020F0502020204030204" pitchFamily="34" charset="0"/>
                <a:ea typeface="Calibri" panose="020F0502020204030204" pitchFamily="34" charset="0"/>
                <a:cs typeface="Calibri" panose="020F0502020204030204" pitchFamily="34" charset="0"/>
              </a:rPr>
              <a:t>meaning  most available antibiotics will no longer work.</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5EF6AECC-65AD-2C85-7509-992BCC9AF99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2060"/>
                </a:solidFill>
                <a:latin typeface="+mn-lt"/>
              </a:rPr>
              <a:t>What are gram negative bacteria?</a:t>
            </a:r>
            <a:endParaRPr lang="en-GB" sz="3600" dirty="0">
              <a:latin typeface="+mn-lt"/>
            </a:endParaRPr>
          </a:p>
        </p:txBody>
      </p:sp>
      <p:pic>
        <p:nvPicPr>
          <p:cNvPr id="15" name="Audio 14">
            <a:hlinkClick r:id="" action="ppaction://media"/>
            <a:extLst>
              <a:ext uri="{FF2B5EF4-FFF2-40B4-BE49-F238E27FC236}">
                <a16:creationId xmlns:a16="http://schemas.microsoft.com/office/drawing/2014/main" id="{F71BC86E-B7E3-F981-A64D-8269A72B258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247716187"/>
      </p:ext>
    </p:extLst>
  </p:cSld>
  <p:clrMapOvr>
    <a:masterClrMapping/>
  </p:clrMapOvr>
  <mc:AlternateContent xmlns:mc="http://schemas.openxmlformats.org/markup-compatibility/2006">
    <mc:Choice xmlns:p14="http://schemas.microsoft.com/office/powerpoint/2010/main" Requires="p14">
      <p:transition spd="slow" p14:dur="2000" advTm="45588"/>
    </mc:Choice>
    <mc:Fallback>
      <p:transition spd="slow" advTm="455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F6AECC-65AD-2C85-7509-992BCC9AF99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2060"/>
                </a:solidFill>
                <a:latin typeface="+mn-lt"/>
              </a:rPr>
              <a:t>Rates of infections</a:t>
            </a:r>
            <a:endParaRPr lang="en-GB" sz="3600" dirty="0">
              <a:latin typeface="+mn-lt"/>
            </a:endParaRPr>
          </a:p>
        </p:txBody>
      </p:sp>
      <p:pic>
        <p:nvPicPr>
          <p:cNvPr id="2" name="Picture 1">
            <a:extLst>
              <a:ext uri="{FF2B5EF4-FFF2-40B4-BE49-F238E27FC236}">
                <a16:creationId xmlns:a16="http://schemas.microsoft.com/office/drawing/2014/main" id="{26F72BDE-BD76-2923-2902-86C309D18CD2}"/>
              </a:ext>
            </a:extLst>
          </p:cNvPr>
          <p:cNvPicPr>
            <a:picLocks noChangeAspect="1"/>
          </p:cNvPicPr>
          <p:nvPr/>
        </p:nvPicPr>
        <p:blipFill rotWithShape="1">
          <a:blip r:embed="rId4"/>
          <a:srcRect t="15919" b="3737"/>
          <a:stretch/>
        </p:blipFill>
        <p:spPr>
          <a:xfrm>
            <a:off x="838200" y="1363288"/>
            <a:ext cx="8236561" cy="4414058"/>
          </a:xfrm>
          <a:prstGeom prst="rect">
            <a:avLst/>
          </a:prstGeom>
        </p:spPr>
      </p:pic>
      <p:pic>
        <p:nvPicPr>
          <p:cNvPr id="5" name="Picture 4">
            <a:extLst>
              <a:ext uri="{FF2B5EF4-FFF2-40B4-BE49-F238E27FC236}">
                <a16:creationId xmlns:a16="http://schemas.microsoft.com/office/drawing/2014/main" id="{19E31138-3731-523F-BF68-C9AC2DC01CD0}"/>
              </a:ext>
            </a:extLst>
          </p:cNvPr>
          <p:cNvPicPr>
            <a:picLocks noChangeAspect="1"/>
          </p:cNvPicPr>
          <p:nvPr/>
        </p:nvPicPr>
        <p:blipFill rotWithShape="1">
          <a:blip r:embed="rId4"/>
          <a:srcRect l="4406" b="87954"/>
          <a:stretch/>
        </p:blipFill>
        <p:spPr>
          <a:xfrm>
            <a:off x="972589" y="1200237"/>
            <a:ext cx="7873572" cy="661814"/>
          </a:xfrm>
          <a:prstGeom prst="rect">
            <a:avLst/>
          </a:prstGeom>
        </p:spPr>
      </p:pic>
      <p:pic>
        <p:nvPicPr>
          <p:cNvPr id="24" name="Audio 23">
            <a:hlinkClick r:id="" action="ppaction://media"/>
            <a:extLst>
              <a:ext uri="{FF2B5EF4-FFF2-40B4-BE49-F238E27FC236}">
                <a16:creationId xmlns:a16="http://schemas.microsoft.com/office/drawing/2014/main" id="{EDEBC2AD-1D43-93C8-F652-29DC12159D6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744322368"/>
      </p:ext>
    </p:extLst>
  </p:cSld>
  <p:clrMapOvr>
    <a:masterClrMapping/>
  </p:clrMapOvr>
  <mc:AlternateContent xmlns:mc="http://schemas.openxmlformats.org/markup-compatibility/2006">
    <mc:Choice xmlns:p14="http://schemas.microsoft.com/office/powerpoint/2010/main" Requires="p14">
      <p:transition spd="slow" p14:dur="2000" advTm="21292"/>
    </mc:Choice>
    <mc:Fallback>
      <p:transition spd="slow" advTm="212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88A6-9977-9DF5-A973-23400F455BEE}"/>
              </a:ext>
            </a:extLst>
          </p:cNvPr>
          <p:cNvSpPr>
            <a:spLocks noGrp="1"/>
          </p:cNvSpPr>
          <p:nvPr>
            <p:ph type="title"/>
          </p:nvPr>
        </p:nvSpPr>
        <p:spPr>
          <a:xfrm>
            <a:off x="763385" y="373438"/>
            <a:ext cx="10515600" cy="1325563"/>
          </a:xfrm>
        </p:spPr>
        <p:txBody>
          <a:bodyPr/>
          <a:lstStyle/>
          <a:p>
            <a:r>
              <a:rPr lang="en-GB" sz="3600" b="1" dirty="0">
                <a:solidFill>
                  <a:srgbClr val="002060"/>
                </a:solidFill>
                <a:latin typeface="+mn-lt"/>
              </a:rPr>
              <a:t>Evaluation</a:t>
            </a:r>
            <a:endParaRPr lang="en-GB" sz="3600" dirty="0">
              <a:latin typeface="+mn-lt"/>
            </a:endParaRPr>
          </a:p>
        </p:txBody>
      </p:sp>
      <p:sp>
        <p:nvSpPr>
          <p:cNvPr id="3" name="Content Placeholder 2">
            <a:extLst>
              <a:ext uri="{FF2B5EF4-FFF2-40B4-BE49-F238E27FC236}">
                <a16:creationId xmlns:a16="http://schemas.microsoft.com/office/drawing/2014/main" id="{418F5865-E7B1-E58D-ECAF-468E84EDA094}"/>
              </a:ext>
            </a:extLst>
          </p:cNvPr>
          <p:cNvSpPr>
            <a:spLocks noGrp="1"/>
          </p:cNvSpPr>
          <p:nvPr>
            <p:ph idx="1"/>
          </p:nvPr>
        </p:nvSpPr>
        <p:spPr>
          <a:xfrm>
            <a:off x="838200" y="1873250"/>
            <a:ext cx="10515600" cy="4351338"/>
          </a:xfrm>
        </p:spPr>
        <p:txBody>
          <a:bodyPr/>
          <a:lstStyle/>
          <a:p>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r>
              <a:rPr lang="en-GB" sz="1800" dirty="0">
                <a:hlinkClick r:id="rId5"/>
              </a:rPr>
              <a:t>Infection Prevention and Control - Wirral Community Health and Care NHS Foundation Trust (wchc.nhs.uk)</a:t>
            </a:r>
            <a:endParaRPr lang="en-GB" sz="1800" dirty="0"/>
          </a:p>
          <a:p>
            <a:endParaRPr lang="en-GB" sz="2400" dirty="0"/>
          </a:p>
          <a:p>
            <a:endParaRPr lang="en-GB" sz="2400" dirty="0"/>
          </a:p>
          <a:p>
            <a:endParaRPr lang="en-GB" sz="2400" u="sng" dirty="0">
              <a:solidFill>
                <a:srgbClr val="0563C1"/>
              </a:solidFill>
              <a:effectLst/>
              <a:latin typeface="Calibri" panose="020F0502020204030204" pitchFamily="34" charset="0"/>
              <a:ea typeface="Calibri" panose="020F0502020204030204" pitchFamily="34" charset="0"/>
              <a:hlinkClick r:id="rId6"/>
            </a:endParaRPr>
          </a:p>
          <a:p>
            <a:endParaRPr lang="en-GB" sz="2400" u="sng" dirty="0">
              <a:solidFill>
                <a:srgbClr val="0563C1"/>
              </a:solidFill>
              <a:latin typeface="Calibri" panose="020F0502020204030204" pitchFamily="34" charset="0"/>
              <a:ea typeface="Calibri" panose="020F0502020204030204" pitchFamily="34" charset="0"/>
              <a:hlinkClick r:id="rId6"/>
            </a:endParaRPr>
          </a:p>
          <a:p>
            <a:r>
              <a:rPr lang="en-GB" sz="1800" u="sng" dirty="0">
                <a:solidFill>
                  <a:srgbClr val="0563C1"/>
                </a:solidFill>
                <a:effectLst/>
                <a:latin typeface="Calibri" panose="020F0502020204030204" pitchFamily="34" charset="0"/>
                <a:ea typeface="Calibri" panose="020F0502020204030204" pitchFamily="34" charset="0"/>
                <a:hlinkClick r:id="rId6"/>
              </a:rPr>
              <a:t>https://www.smartsurvey.co.uk/s/4AMDK6/</a:t>
            </a:r>
            <a:endParaRPr lang="en-GB" sz="1800" u="sng" dirty="0">
              <a:solidFill>
                <a:srgbClr val="0563C1"/>
              </a:solidFill>
              <a:effectLst/>
              <a:latin typeface="Calibri" panose="020F0502020204030204" pitchFamily="34" charset="0"/>
              <a:ea typeface="Calibri" panose="020F0502020204030204" pitchFamily="34" charset="0"/>
            </a:endParaRPr>
          </a:p>
          <a:p>
            <a:pPr marL="0" indent="0">
              <a:buNone/>
            </a:pPr>
            <a:endParaRPr lang="en-GB" sz="2400" u="sng" dirty="0">
              <a:solidFill>
                <a:srgbClr val="0563C1"/>
              </a:solidFill>
              <a:effectLst/>
              <a:latin typeface="Calibri" panose="020F0502020204030204" pitchFamily="34" charset="0"/>
              <a:ea typeface="Calibri" panose="020F0502020204030204" pitchFamily="34" charset="0"/>
            </a:endParaRPr>
          </a:p>
          <a:p>
            <a:endParaRPr lang="en-GB" sz="2400" dirty="0"/>
          </a:p>
          <a:p>
            <a:endParaRPr lang="en-GB" sz="2400" dirty="0"/>
          </a:p>
          <a:p>
            <a:r>
              <a:rPr lang="en-GB" sz="2400" dirty="0"/>
              <a:t>                                               </a:t>
            </a:r>
          </a:p>
        </p:txBody>
      </p:sp>
      <p:pic>
        <p:nvPicPr>
          <p:cNvPr id="4" name="Picture 3">
            <a:extLst>
              <a:ext uri="{FF2B5EF4-FFF2-40B4-BE49-F238E27FC236}">
                <a16:creationId xmlns:a16="http://schemas.microsoft.com/office/drawing/2014/main" id="{74C2CDAF-D592-2430-0425-F37BA883956F}"/>
              </a:ext>
            </a:extLst>
          </p:cNvPr>
          <p:cNvPicPr>
            <a:picLocks noChangeAspect="1"/>
          </p:cNvPicPr>
          <p:nvPr/>
        </p:nvPicPr>
        <p:blipFill>
          <a:blip r:embed="rId7"/>
          <a:stretch>
            <a:fillRect/>
          </a:stretch>
        </p:blipFill>
        <p:spPr>
          <a:xfrm>
            <a:off x="6331818" y="4048918"/>
            <a:ext cx="2616873" cy="2237615"/>
          </a:xfrm>
          <a:prstGeom prst="rect">
            <a:avLst/>
          </a:prstGeom>
        </p:spPr>
      </p:pic>
      <p:pic>
        <p:nvPicPr>
          <p:cNvPr id="10" name="Audio 9">
            <a:hlinkClick r:id="" action="ppaction://media"/>
            <a:extLst>
              <a:ext uri="{FF2B5EF4-FFF2-40B4-BE49-F238E27FC236}">
                <a16:creationId xmlns:a16="http://schemas.microsoft.com/office/drawing/2014/main" id="{91F1E904-847B-AA24-72EC-1E8CDE474BC3}"/>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179422291"/>
      </p:ext>
    </p:extLst>
  </p:cSld>
  <p:clrMapOvr>
    <a:masterClrMapping/>
  </p:clrMapOvr>
  <mc:AlternateContent xmlns:mc="http://schemas.openxmlformats.org/markup-compatibility/2006">
    <mc:Choice xmlns:p14="http://schemas.microsoft.com/office/powerpoint/2010/main" Requires="p14">
      <p:transition spd="slow" p14:dur="2000" advTm="16475"/>
    </mc:Choice>
    <mc:Fallback>
      <p:transition spd="slow" advTm="164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266</Words>
  <Application>Microsoft Office PowerPoint</Application>
  <PresentationFormat>Widescreen</PresentationFormat>
  <Paragraphs>31</Paragraphs>
  <Slides>6</Slides>
  <Notes>1</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Ken (WIRRAL COMMUNITY HEALTH AND CARE NHS FOUNDATION TRUST)</dc:creator>
  <cp:lastModifiedBy>PEERS, Laura (WIRRAL COMMUNITY HEALTH AND CARE NHS FOUNDATION TRUST)</cp:lastModifiedBy>
  <cp:revision>66</cp:revision>
  <dcterms:created xsi:type="dcterms:W3CDTF">2022-04-06T11:32:07Z</dcterms:created>
  <dcterms:modified xsi:type="dcterms:W3CDTF">2023-10-03T14:38:52Z</dcterms:modified>
</cp:coreProperties>
</file>