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2" r:id="rId3"/>
    <p:sldId id="313" r:id="rId4"/>
    <p:sldId id="348" r:id="rId5"/>
    <p:sldId id="346" r:id="rId6"/>
    <p:sldId id="347" r:id="rId7"/>
    <p:sldId id="329" r:id="rId8"/>
    <p:sldId id="35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5086A0-4E22-B291-D54E-33000D1AEDAE}" name="HEALEY, Helen (WIRRAL COMMUNITY HEALTH AND CARE NHS FOUNDATION TRUST)" initials="HH(CHACNFT" userId="S::helen.healey1@nhs.net::fcbb4b46-3baf-48a0-88ed-a8c6fa82fbd3" providerId="AD"/>
  <p188:author id="{E59072CA-B3F7-2CA5-FFCA-7B8738902136}" name="DEVENEY, Sarah (WIRRAL COMMUNITY HEALTH AND CARE NHS FOUNDATION TRUST)" initials="DS(CHACNFT" userId="S::sdeveney@nhs.net::5f4dfe17-e41f-4142-8d8c-fe13f30d421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63" d="100"/>
          <a:sy n="63" d="100"/>
        </p:scale>
        <p:origin x="8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8/10/relationships/authors" Targe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319DE-0CB8-4C7D-A959-256C19962FD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700169D-AFA1-41A8-A928-307334CB2D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AC1508-8AED-47AB-92EC-8BF52073D41A}"/>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5" name="Footer Placeholder 4">
            <a:extLst>
              <a:ext uri="{FF2B5EF4-FFF2-40B4-BE49-F238E27FC236}">
                <a16:creationId xmlns:a16="http://schemas.microsoft.com/office/drawing/2014/main" id="{C2DEE087-191C-4068-ACFF-A15F4532CDE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3E1F6F8-A6F2-46A3-BCC2-08FD070440D5}"/>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2645500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2B1C0-B547-403C-917E-6C31782907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781CB3-82F8-49B2-9EF4-11AEDBF1DB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AF7F9C-108E-4A00-A5D8-B12F6AD53914}"/>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5" name="Footer Placeholder 4">
            <a:extLst>
              <a:ext uri="{FF2B5EF4-FFF2-40B4-BE49-F238E27FC236}">
                <a16:creationId xmlns:a16="http://schemas.microsoft.com/office/drawing/2014/main" id="{09D4E9D8-6FEE-44DD-8203-E9A77717DAE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93130C5-D907-4916-B0D8-4C57E7C1CB8E}"/>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1452173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FAE953-8AC8-4793-AEE7-9A07E38ABF6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D0ADE7-9F48-407F-BB3B-552A901EFB0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52B577-6501-4AEB-9413-B76E8361B7E6}"/>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5" name="Footer Placeholder 4">
            <a:extLst>
              <a:ext uri="{FF2B5EF4-FFF2-40B4-BE49-F238E27FC236}">
                <a16:creationId xmlns:a16="http://schemas.microsoft.com/office/drawing/2014/main" id="{185945BB-CACB-42A3-A9B2-F598A505623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E29BC52-5AC2-42B8-B4E4-DABDE566253A}"/>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142715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E0C9E-7696-4255-B06B-022B015FF4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318DB2-0500-4BF2-9401-B5D56FC3B82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C5D35D-BF70-4E10-ACB2-705D3B18F6F0}"/>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5" name="Footer Placeholder 4">
            <a:extLst>
              <a:ext uri="{FF2B5EF4-FFF2-40B4-BE49-F238E27FC236}">
                <a16:creationId xmlns:a16="http://schemas.microsoft.com/office/drawing/2014/main" id="{0B6E747F-D661-4A03-A8DB-6D22EC72726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8D3C27C-3D19-4079-BADD-09E7D456430E}"/>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3536719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1E0B-4904-48EB-A7C8-303F0C8EB6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3286984-2A7C-4F57-BE15-EED65BF7984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BCB18F-2FF8-4350-AC62-BE437B475715}"/>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5" name="Footer Placeholder 4">
            <a:extLst>
              <a:ext uri="{FF2B5EF4-FFF2-40B4-BE49-F238E27FC236}">
                <a16:creationId xmlns:a16="http://schemas.microsoft.com/office/drawing/2014/main" id="{B04488BA-7103-47A2-AD9C-066B93DBEE6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4881139-5D27-483B-AB57-A4ABB7688EF3}"/>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3050991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274E5-1F0F-46C4-8418-DC010EF0F9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4D56F1-5D41-4E06-945B-5E8CDF7CB2B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52EE7AE-9EBC-43F7-8A17-24C6CC6D0CB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305DA0C-59D0-4172-AA2E-41CB59FBF70F}"/>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6" name="Footer Placeholder 5">
            <a:extLst>
              <a:ext uri="{FF2B5EF4-FFF2-40B4-BE49-F238E27FC236}">
                <a16:creationId xmlns:a16="http://schemas.microsoft.com/office/drawing/2014/main" id="{F786FD82-1581-4406-B5FA-18E7A0A5886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8BF2375-2EF9-4C04-A9E6-A151D404B4DD}"/>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2167510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EBAF-40BE-4A49-8F9A-A49BCD5301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674536-8482-49F1-BE7A-6467C2C6E3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BAA33E-E674-493D-A2CA-8725A9D704B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68B2E8-2231-4685-9A86-BD10A14ED94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86D6EA-45DF-4D37-9FF3-578B32641C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A1C12F-18B3-4227-951E-04AE69294994}"/>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8" name="Footer Placeholder 7">
            <a:extLst>
              <a:ext uri="{FF2B5EF4-FFF2-40B4-BE49-F238E27FC236}">
                <a16:creationId xmlns:a16="http://schemas.microsoft.com/office/drawing/2014/main" id="{2422809F-3D04-4260-8ADA-735B207BF96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5A70ACDB-CFB1-473B-8ED7-9F8CD5F287CC}"/>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2280881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3AF3-5A45-4BF4-BBB8-51713E2CB1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53E525-363F-4061-A2A6-EA45D1CF35D3}"/>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4" name="Footer Placeholder 3">
            <a:extLst>
              <a:ext uri="{FF2B5EF4-FFF2-40B4-BE49-F238E27FC236}">
                <a16:creationId xmlns:a16="http://schemas.microsoft.com/office/drawing/2014/main" id="{249E6D1D-7E8D-4ECE-9B98-19E8119D5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3160824F-7BE2-49E0-BE9C-6CF5F09C4A63}"/>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43535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745C0E-FC7A-48A9-B0F0-F03BA00CDDFB}"/>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3" name="Footer Placeholder 2">
            <a:extLst>
              <a:ext uri="{FF2B5EF4-FFF2-40B4-BE49-F238E27FC236}">
                <a16:creationId xmlns:a16="http://schemas.microsoft.com/office/drawing/2014/main" id="{D288F657-47EB-4EEA-A123-22BF2FCDA93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FF1E74A-F987-46C2-8852-EAA97CE77B12}"/>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244426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52E74-0480-41AC-8BE4-6B64B430A6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240E714-5459-489C-82A5-3886716F5C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9AFF6A6-FCAA-4AF5-86CB-C9DF67ACA9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3DE9A7-35EE-4AB3-A8F8-4271F3B73077}"/>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6" name="Footer Placeholder 5">
            <a:extLst>
              <a:ext uri="{FF2B5EF4-FFF2-40B4-BE49-F238E27FC236}">
                <a16:creationId xmlns:a16="http://schemas.microsoft.com/office/drawing/2014/main" id="{3EDA9852-8C6B-46CB-9125-CCC36AC6DBE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3F281BD-1227-4FAD-93B6-4913435929C6}"/>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3834190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B8E1-BB1E-4315-93AD-C2AF724EE5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8C83528-29FB-4842-A4D6-5A32086A73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B33BD74-1A9E-4D0B-B398-9BE5E43F0F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82CFBE-B4BF-439E-8EB3-B7D172B48594}"/>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30/07/2024</a:t>
            </a:fld>
            <a:endParaRPr lang="en-GB"/>
          </a:p>
        </p:txBody>
      </p:sp>
      <p:sp>
        <p:nvSpPr>
          <p:cNvPr id="6" name="Footer Placeholder 5">
            <a:extLst>
              <a:ext uri="{FF2B5EF4-FFF2-40B4-BE49-F238E27FC236}">
                <a16:creationId xmlns:a16="http://schemas.microsoft.com/office/drawing/2014/main" id="{2BEDE9A0-903D-4C4E-B357-B3AD4CF8758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4A1B6C3-91CF-4B38-9168-1C8439F29619}"/>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3681433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37EEBF3-A71E-42A4-89FE-552C35924A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Tree>
    <p:extLst>
      <p:ext uri="{BB962C8B-B14F-4D97-AF65-F5344CB8AC3E}">
        <p14:creationId xmlns:p14="http://schemas.microsoft.com/office/powerpoint/2010/main" val="1954400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hyperlink" Target="https://www.wchc.nhs.uk/services/infection-prevention-and-control/" TargetMode="External"/><Relationship Id="rId4" Type="http://schemas.openxmlformats.org/officeDocument/2006/relationships/hyperlink" Target="mailto:ipc.wirralct@nhs.n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E9EDCCBD-C90E-44C1-A7B8-ECE0533FD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993"/>
            <a:ext cx="12192000" cy="6864096"/>
          </a:xfrm>
          <a:prstGeom prst="rect">
            <a:avLst/>
          </a:prstGeom>
        </p:spPr>
      </p:pic>
      <p:sp>
        <p:nvSpPr>
          <p:cNvPr id="7" name="TextBox 6">
            <a:extLst>
              <a:ext uri="{FF2B5EF4-FFF2-40B4-BE49-F238E27FC236}">
                <a16:creationId xmlns:a16="http://schemas.microsoft.com/office/drawing/2014/main" id="{342E07C1-C140-4448-B120-08254C929535}"/>
              </a:ext>
            </a:extLst>
          </p:cNvPr>
          <p:cNvSpPr txBox="1"/>
          <p:nvPr/>
        </p:nvSpPr>
        <p:spPr>
          <a:xfrm>
            <a:off x="309673" y="3769466"/>
            <a:ext cx="6500701" cy="523220"/>
          </a:xfrm>
          <a:prstGeom prst="rect">
            <a:avLst/>
          </a:prstGeom>
          <a:noFill/>
        </p:spPr>
        <p:txBody>
          <a:bodyPr wrap="square" rtlCol="0">
            <a:spAutoFit/>
          </a:bodyPr>
          <a:lstStyle/>
          <a:p>
            <a:r>
              <a:rPr lang="en-GB" sz="2800" b="1" dirty="0">
                <a:solidFill>
                  <a:srgbClr val="0070C0"/>
                </a:solidFill>
              </a:rPr>
              <a:t>Infection Prevention Control Service </a:t>
            </a:r>
          </a:p>
        </p:txBody>
      </p:sp>
      <p:sp>
        <p:nvSpPr>
          <p:cNvPr id="2" name="Rectangle 1">
            <a:extLst>
              <a:ext uri="{FF2B5EF4-FFF2-40B4-BE49-F238E27FC236}">
                <a16:creationId xmlns:a16="http://schemas.microsoft.com/office/drawing/2014/main" id="{38FC8866-710A-0FF7-96AF-80FC2AA85DF0}"/>
              </a:ext>
            </a:extLst>
          </p:cNvPr>
          <p:cNvSpPr/>
          <p:nvPr/>
        </p:nvSpPr>
        <p:spPr>
          <a:xfrm>
            <a:off x="1885950" y="1273682"/>
            <a:ext cx="7781925" cy="2381484"/>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2672" bIns="32672" rtlCol="0" anchor="ctr"/>
          <a:lstStyle/>
          <a:p>
            <a:pPr algn="ctr"/>
            <a:r>
              <a:rPr lang="en-GB" sz="3200" b="1" dirty="0">
                <a:solidFill>
                  <a:srgbClr val="0070C0"/>
                </a:solidFill>
                <a:latin typeface="Calibri" panose="020F0502020204030204" pitchFamily="34" charset="0"/>
                <a:ea typeface="Calibri" panose="020F0502020204030204" pitchFamily="34" charset="0"/>
                <a:cs typeface="Calibri" panose="020F0502020204030204" pitchFamily="34" charset="0"/>
              </a:rPr>
              <a:t>IPC Bitesize Training </a:t>
            </a:r>
            <a:br>
              <a:rPr lang="en-GB" sz="3200" b="1" dirty="0">
                <a:solidFill>
                  <a:srgbClr val="0070C0"/>
                </a:solidFill>
                <a:latin typeface="Calibri" panose="020F0502020204030204" pitchFamily="34" charset="0"/>
                <a:ea typeface="Calibri" panose="020F0502020204030204" pitchFamily="34" charset="0"/>
                <a:cs typeface="Calibri" panose="020F0502020204030204" pitchFamily="34" charset="0"/>
              </a:rPr>
            </a:br>
            <a:r>
              <a:rPr lang="en-GB" sz="3200" b="1" dirty="0">
                <a:solidFill>
                  <a:srgbClr val="0070C0"/>
                </a:solidFill>
                <a:latin typeface="Calibri" panose="020F0502020204030204" pitchFamily="34" charset="0"/>
                <a:ea typeface="Calibri" panose="020F0502020204030204" pitchFamily="34" charset="0"/>
                <a:cs typeface="Calibri" panose="020F0502020204030204" pitchFamily="34" charset="0"/>
              </a:rPr>
              <a:t>for Adult Social Care</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GB" sz="1271" b="1" dirty="0"/>
          </a:p>
          <a:p>
            <a:pPr algn="ctr"/>
            <a:endParaRPr lang="en-GB" sz="3200" b="1" dirty="0"/>
          </a:p>
          <a:p>
            <a:pPr algn="ctr"/>
            <a:endParaRPr lang="en-GB" sz="1724" dirty="0"/>
          </a:p>
        </p:txBody>
      </p:sp>
      <p:pic>
        <p:nvPicPr>
          <p:cNvPr id="3" name="Recorded Sound">
            <a:hlinkClick r:id="" action="ppaction://media"/>
            <a:extLst>
              <a:ext uri="{FF2B5EF4-FFF2-40B4-BE49-F238E27FC236}">
                <a16:creationId xmlns:a16="http://schemas.microsoft.com/office/drawing/2014/main" id="{5F9C4E6F-9C6E-47CD-E73D-B4AAB485B8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3537" y="2635250"/>
            <a:ext cx="406400" cy="406400"/>
          </a:xfrm>
          <a:prstGeom prst="rect">
            <a:avLst/>
          </a:prstGeom>
        </p:spPr>
      </p:pic>
    </p:spTree>
    <p:extLst>
      <p:ext uri="{BB962C8B-B14F-4D97-AF65-F5344CB8AC3E}">
        <p14:creationId xmlns:p14="http://schemas.microsoft.com/office/powerpoint/2010/main" val="1417917933"/>
      </p:ext>
    </p:extLst>
  </p:cSld>
  <p:clrMapOvr>
    <a:masterClrMapping/>
  </p:clrMapOvr>
  <mc:AlternateContent xmlns:mc="http://schemas.openxmlformats.org/markup-compatibility/2006" xmlns:p14="http://schemas.microsoft.com/office/powerpoint/2010/main">
    <mc:Choice Requires="p14">
      <p:transition spd="slow" p14:dur="2000" advTm="8322"/>
    </mc:Choice>
    <mc:Fallback xmlns="">
      <p:transition spd="slow" advTm="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FE2B44-93ED-8AF3-2478-7023522348AA}"/>
              </a:ext>
            </a:extLst>
          </p:cNvPr>
          <p:cNvSpPr txBox="1"/>
          <p:nvPr/>
        </p:nvSpPr>
        <p:spPr>
          <a:xfrm>
            <a:off x="1593040" y="2782669"/>
            <a:ext cx="9005919" cy="646331"/>
          </a:xfrm>
          <a:prstGeom prst="rect">
            <a:avLst/>
          </a:prstGeom>
          <a:noFill/>
        </p:spPr>
        <p:txBody>
          <a:bodyPr wrap="square" rtlCol="0">
            <a:spAutoFit/>
          </a:bodyPr>
          <a:lstStyle/>
          <a:p>
            <a:pPr algn="ctr"/>
            <a:r>
              <a:rPr lang="en-GB" sz="3600" b="1" dirty="0">
                <a:solidFill>
                  <a:srgbClr val="002060"/>
                </a:solidFill>
              </a:rPr>
              <a:t>Standard and Transmission Based Precautions</a:t>
            </a:r>
          </a:p>
        </p:txBody>
      </p:sp>
      <p:pic>
        <p:nvPicPr>
          <p:cNvPr id="3" name="Recorded Sound">
            <a:hlinkClick r:id="" action="ppaction://media"/>
            <a:extLst>
              <a:ext uri="{FF2B5EF4-FFF2-40B4-BE49-F238E27FC236}">
                <a16:creationId xmlns:a16="http://schemas.microsoft.com/office/drawing/2014/main" id="{2D8833F9-B2E6-7F16-5AF7-4E00CC007F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98959" y="5255003"/>
            <a:ext cx="609600" cy="609600"/>
          </a:xfrm>
          <a:prstGeom prst="rect">
            <a:avLst/>
          </a:prstGeom>
        </p:spPr>
      </p:pic>
    </p:spTree>
    <p:extLst>
      <p:ext uri="{BB962C8B-B14F-4D97-AF65-F5344CB8AC3E}">
        <p14:creationId xmlns:p14="http://schemas.microsoft.com/office/powerpoint/2010/main" val="2294782248"/>
      </p:ext>
    </p:extLst>
  </p:cSld>
  <p:clrMapOvr>
    <a:masterClrMapping/>
  </p:clrMapOvr>
  <mc:AlternateContent xmlns:mc="http://schemas.openxmlformats.org/markup-compatibility/2006" xmlns:p14="http://schemas.microsoft.com/office/powerpoint/2010/main">
    <mc:Choice Requires="p14">
      <p:transition spd="slow" p14:dur="2000" advTm="5722"/>
    </mc:Choice>
    <mc:Fallback xmlns="">
      <p:transition spd="slow" advTm="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1F6F84-2278-4F92-9331-5139223DEE94}"/>
              </a:ext>
            </a:extLst>
          </p:cNvPr>
          <p:cNvPicPr>
            <a:picLocks noChangeAspect="1"/>
          </p:cNvPicPr>
          <p:nvPr/>
        </p:nvPicPr>
        <p:blipFill rotWithShape="1">
          <a:blip r:embed="rId4"/>
          <a:srcRect r="1088"/>
          <a:stretch/>
        </p:blipFill>
        <p:spPr>
          <a:xfrm>
            <a:off x="0" y="0"/>
            <a:ext cx="12192000" cy="6858000"/>
          </a:xfrm>
          <a:prstGeom prst="rect">
            <a:avLst/>
          </a:prstGeom>
        </p:spPr>
      </p:pic>
      <p:pic>
        <p:nvPicPr>
          <p:cNvPr id="2" name="Recorded Sound">
            <a:hlinkClick r:id="" action="ppaction://media"/>
            <a:extLst>
              <a:ext uri="{FF2B5EF4-FFF2-40B4-BE49-F238E27FC236}">
                <a16:creationId xmlns:a16="http://schemas.microsoft.com/office/drawing/2014/main" id="{B633B73C-8D1D-BC2E-B720-BA3EB93F2D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82200" y="6172200"/>
            <a:ext cx="603250" cy="603250"/>
          </a:xfrm>
          <a:prstGeom prst="rect">
            <a:avLst/>
          </a:prstGeom>
        </p:spPr>
      </p:pic>
    </p:spTree>
    <p:extLst>
      <p:ext uri="{BB962C8B-B14F-4D97-AF65-F5344CB8AC3E}">
        <p14:creationId xmlns:p14="http://schemas.microsoft.com/office/powerpoint/2010/main" val="3536663739"/>
      </p:ext>
    </p:extLst>
  </p:cSld>
  <p:clrMapOvr>
    <a:masterClrMapping/>
  </p:clrMapOvr>
  <mc:AlternateContent xmlns:mc="http://schemas.openxmlformats.org/markup-compatibility/2006" xmlns:p14="http://schemas.microsoft.com/office/powerpoint/2010/main">
    <mc:Choice Requires="p14">
      <p:transition spd="slow" p14:dur="2000" advClick="0" advTm="177410"/>
    </mc:Choice>
    <mc:Fallback xmlns="">
      <p:transition spd="slow" advClick="0" advTm="17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F940F9-1CD8-4E69-855A-BE9940F904BB}"/>
              </a:ext>
            </a:extLst>
          </p:cNvPr>
          <p:cNvSpPr txBox="1"/>
          <p:nvPr/>
        </p:nvSpPr>
        <p:spPr>
          <a:xfrm>
            <a:off x="318980" y="1440713"/>
            <a:ext cx="90579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Standard infection control precautions (SICPs) </a:t>
            </a:r>
          </a:p>
        </p:txBody>
      </p:sp>
      <p:sp>
        <p:nvSpPr>
          <p:cNvPr id="4" name="TextBox 3">
            <a:extLst>
              <a:ext uri="{FF2B5EF4-FFF2-40B4-BE49-F238E27FC236}">
                <a16:creationId xmlns:a16="http://schemas.microsoft.com/office/drawing/2014/main" id="{CD1649DF-F8F7-435F-B09F-4785014C7BA2}"/>
              </a:ext>
            </a:extLst>
          </p:cNvPr>
          <p:cNvSpPr txBox="1"/>
          <p:nvPr/>
        </p:nvSpPr>
        <p:spPr>
          <a:xfrm flipH="1">
            <a:off x="318980" y="2087044"/>
            <a:ext cx="11477846"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National Infection Prevention and Control Manual (</a:t>
            </a:r>
            <a:r>
              <a:rPr lang="en-GB" dirty="0">
                <a:solidFill>
                  <a:prstClr val="black"/>
                </a:solidFill>
                <a:latin typeface="Calibri" panose="020F0502020204030204"/>
              </a:rPr>
              <a:t>Updated May 2024</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for England states that SICPS are to be used by </a:t>
            </a: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all</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staff, in </a:t>
            </a: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all</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care settings, </a:t>
            </a: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for</a:t>
            </a: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all</a:t>
            </a: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patients/residents/service users whether infection is known to be present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Table 9">
            <a:extLst>
              <a:ext uri="{FF2B5EF4-FFF2-40B4-BE49-F238E27FC236}">
                <a16:creationId xmlns:a16="http://schemas.microsoft.com/office/drawing/2014/main" id="{FD7D979B-0CBF-4956-8A9A-66BBB45F0A3C}"/>
              </a:ext>
            </a:extLst>
          </p:cNvPr>
          <p:cNvGraphicFramePr>
            <a:graphicFrameLocks noGrp="1"/>
          </p:cNvGraphicFramePr>
          <p:nvPr/>
        </p:nvGraphicFramePr>
        <p:xfrm>
          <a:off x="859971" y="3098348"/>
          <a:ext cx="9573209" cy="2122472"/>
        </p:xfrm>
        <a:graphic>
          <a:graphicData uri="http://schemas.openxmlformats.org/drawingml/2006/table">
            <a:tbl>
              <a:tblPr firstRow="1" bandRow="1">
                <a:tableStyleId>{22838BEF-8BB2-4498-84A7-C5851F593DF1}</a:tableStyleId>
              </a:tblPr>
              <a:tblGrid>
                <a:gridCol w="4282751">
                  <a:extLst>
                    <a:ext uri="{9D8B030D-6E8A-4147-A177-3AD203B41FA5}">
                      <a16:colId xmlns:a16="http://schemas.microsoft.com/office/drawing/2014/main" val="3297877712"/>
                    </a:ext>
                  </a:extLst>
                </a:gridCol>
                <a:gridCol w="5290458">
                  <a:extLst>
                    <a:ext uri="{9D8B030D-6E8A-4147-A177-3AD203B41FA5}">
                      <a16:colId xmlns:a16="http://schemas.microsoft.com/office/drawing/2014/main" val="1921603669"/>
                    </a:ext>
                  </a:extLst>
                </a:gridCol>
              </a:tblGrid>
              <a:tr h="370598">
                <a:tc>
                  <a:txBody>
                    <a:bodyPr/>
                    <a:lstStyle/>
                    <a:p>
                      <a:r>
                        <a:rPr lang="en-GB" b="0" dirty="0"/>
                        <a:t>1. Patient placement </a:t>
                      </a:r>
                    </a:p>
                  </a:txBody>
                  <a:tcPr/>
                </a:tc>
                <a:tc>
                  <a:txBody>
                    <a:bodyPr/>
                    <a:lstStyle/>
                    <a:p>
                      <a:r>
                        <a:rPr lang="en-GB" b="0" dirty="0"/>
                        <a:t>6. Safe management of care equipment </a:t>
                      </a:r>
                    </a:p>
                  </a:txBody>
                  <a:tcPr/>
                </a:tc>
                <a:extLst>
                  <a:ext uri="{0D108BD9-81ED-4DB2-BD59-A6C34878D82A}">
                    <a16:rowId xmlns:a16="http://schemas.microsoft.com/office/drawing/2014/main" val="2121280296"/>
                  </a:ext>
                </a:extLst>
              </a:tr>
              <a:tr h="370598">
                <a:tc>
                  <a:txBody>
                    <a:bodyPr/>
                    <a:lstStyle/>
                    <a:p>
                      <a:r>
                        <a:rPr lang="en-GB" dirty="0"/>
                        <a:t>2. Hand hygiene </a:t>
                      </a:r>
                    </a:p>
                  </a:txBody>
                  <a:tcPr/>
                </a:tc>
                <a:tc>
                  <a:txBody>
                    <a:bodyPr/>
                    <a:lstStyle/>
                    <a:p>
                      <a:r>
                        <a:rPr lang="en-GB" dirty="0"/>
                        <a:t>7. Safe management of healthcare linen</a:t>
                      </a:r>
                    </a:p>
                  </a:txBody>
                  <a:tcPr/>
                </a:tc>
                <a:extLst>
                  <a:ext uri="{0D108BD9-81ED-4DB2-BD59-A6C34878D82A}">
                    <a16:rowId xmlns:a16="http://schemas.microsoft.com/office/drawing/2014/main" val="2634674823"/>
                  </a:ext>
                </a:extLst>
              </a:tr>
              <a:tr h="370598">
                <a:tc>
                  <a:txBody>
                    <a:bodyPr/>
                    <a:lstStyle/>
                    <a:p>
                      <a:r>
                        <a:rPr lang="en-GB" dirty="0"/>
                        <a:t>3. Respiratory and cough hygiene </a:t>
                      </a:r>
                    </a:p>
                  </a:txBody>
                  <a:tcPr/>
                </a:tc>
                <a:tc>
                  <a:txBody>
                    <a:bodyPr/>
                    <a:lstStyle/>
                    <a:p>
                      <a:r>
                        <a:rPr lang="en-GB" dirty="0"/>
                        <a:t>8. Safe management of blood and body fluids </a:t>
                      </a:r>
                    </a:p>
                  </a:txBody>
                  <a:tcPr/>
                </a:tc>
                <a:extLst>
                  <a:ext uri="{0D108BD9-81ED-4DB2-BD59-A6C34878D82A}">
                    <a16:rowId xmlns:a16="http://schemas.microsoft.com/office/drawing/2014/main" val="2251061282"/>
                  </a:ext>
                </a:extLst>
              </a:tr>
              <a:tr h="370598">
                <a:tc>
                  <a:txBody>
                    <a:bodyPr/>
                    <a:lstStyle/>
                    <a:p>
                      <a:r>
                        <a:rPr lang="en-GB" dirty="0"/>
                        <a:t>4. Personal Protective Equipment (PPE)</a:t>
                      </a:r>
                    </a:p>
                  </a:txBody>
                  <a:tcPr/>
                </a:tc>
                <a:tc>
                  <a:txBody>
                    <a:bodyPr/>
                    <a:lstStyle/>
                    <a:p>
                      <a:r>
                        <a:rPr lang="en-GB" dirty="0"/>
                        <a:t>9. Safe disposal of waste (including sharps)</a:t>
                      </a:r>
                    </a:p>
                  </a:txBody>
                  <a:tcPr/>
                </a:tc>
                <a:extLst>
                  <a:ext uri="{0D108BD9-81ED-4DB2-BD59-A6C34878D82A}">
                    <a16:rowId xmlns:a16="http://schemas.microsoft.com/office/drawing/2014/main" val="1695615290"/>
                  </a:ext>
                </a:extLst>
              </a:tr>
              <a:tr h="370598">
                <a:tc>
                  <a:txBody>
                    <a:bodyPr/>
                    <a:lstStyle/>
                    <a:p>
                      <a:r>
                        <a:rPr lang="en-GB" dirty="0"/>
                        <a:t>5. Safe management of the care environment </a:t>
                      </a:r>
                    </a:p>
                  </a:txBody>
                  <a:tcPr/>
                </a:tc>
                <a:tc>
                  <a:txBody>
                    <a:bodyPr/>
                    <a:lstStyle/>
                    <a:p>
                      <a:r>
                        <a:rPr lang="en-GB" dirty="0"/>
                        <a:t>10. Occupational safety / managing prevention of exposure (including sharps)</a:t>
                      </a:r>
                    </a:p>
                  </a:txBody>
                  <a:tcPr/>
                </a:tc>
                <a:extLst>
                  <a:ext uri="{0D108BD9-81ED-4DB2-BD59-A6C34878D82A}">
                    <a16:rowId xmlns:a16="http://schemas.microsoft.com/office/drawing/2014/main" val="3365126958"/>
                  </a:ext>
                </a:extLst>
              </a:tr>
            </a:tbl>
          </a:graphicData>
        </a:graphic>
      </p:graphicFrame>
      <p:pic>
        <p:nvPicPr>
          <p:cNvPr id="3" name="Recorded Sound">
            <a:hlinkClick r:id="" action="ppaction://media"/>
            <a:extLst>
              <a:ext uri="{FF2B5EF4-FFF2-40B4-BE49-F238E27FC236}">
                <a16:creationId xmlns:a16="http://schemas.microsoft.com/office/drawing/2014/main" id="{42DC7872-D498-C843-EB37-508BA0A177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29980" y="5825724"/>
            <a:ext cx="406400" cy="406400"/>
          </a:xfrm>
          <a:prstGeom prst="rect">
            <a:avLst/>
          </a:prstGeom>
        </p:spPr>
      </p:pic>
    </p:spTree>
    <p:extLst>
      <p:ext uri="{BB962C8B-B14F-4D97-AF65-F5344CB8AC3E}">
        <p14:creationId xmlns:p14="http://schemas.microsoft.com/office/powerpoint/2010/main" val="3529061906"/>
      </p:ext>
    </p:extLst>
  </p:cSld>
  <p:clrMapOvr>
    <a:masterClrMapping/>
  </p:clrMapOvr>
  <mc:AlternateContent xmlns:mc="http://schemas.openxmlformats.org/markup-compatibility/2006" xmlns:p14="http://schemas.microsoft.com/office/powerpoint/2010/main">
    <mc:Choice Requires="p14">
      <p:transition spd="slow" p14:dur="2000" advClick="0" advTm="78330"/>
    </mc:Choice>
    <mc:Fallback xmlns="">
      <p:transition spd="slow" advClick="0" advTm="783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71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F4B2C0-B6CC-4D38-973A-D455F0BBAE47}"/>
              </a:ext>
            </a:extLst>
          </p:cNvPr>
          <p:cNvSpPr txBox="1"/>
          <p:nvPr/>
        </p:nvSpPr>
        <p:spPr>
          <a:xfrm>
            <a:off x="817744" y="242231"/>
            <a:ext cx="7280000" cy="584775"/>
          </a:xfrm>
          <a:prstGeom prst="rect">
            <a:avLst/>
          </a:prstGeom>
          <a:noFill/>
        </p:spPr>
        <p:txBody>
          <a:bodyPr wrap="square" rtlCol="0">
            <a:spAutoFit/>
          </a:bodyPr>
          <a:lstStyle/>
          <a:p>
            <a:r>
              <a:rPr lang="en-GB" sz="3200" b="1" dirty="0">
                <a:solidFill>
                  <a:srgbClr val="002060"/>
                </a:solidFill>
              </a:rPr>
              <a:t>Transmission Based Precautions ( TBP)  </a:t>
            </a:r>
          </a:p>
        </p:txBody>
      </p:sp>
      <p:sp>
        <p:nvSpPr>
          <p:cNvPr id="6" name="TextBox 5">
            <a:extLst>
              <a:ext uri="{FF2B5EF4-FFF2-40B4-BE49-F238E27FC236}">
                <a16:creationId xmlns:a16="http://schemas.microsoft.com/office/drawing/2014/main" id="{F8FD3CE6-1347-4979-B4B7-272D2697E01F}"/>
              </a:ext>
            </a:extLst>
          </p:cNvPr>
          <p:cNvSpPr txBox="1"/>
          <p:nvPr/>
        </p:nvSpPr>
        <p:spPr>
          <a:xfrm flipH="1">
            <a:off x="643175" y="888562"/>
            <a:ext cx="10961392" cy="923330"/>
          </a:xfrm>
          <a:prstGeom prst="rect">
            <a:avLst/>
          </a:prstGeom>
          <a:noFill/>
        </p:spPr>
        <p:txBody>
          <a:bodyPr wrap="square" rtlCol="0">
            <a:spAutoFit/>
          </a:bodyPr>
          <a:lstStyle/>
          <a:p>
            <a:pPr algn="just"/>
            <a:endParaRPr lang="en-GB" dirty="0"/>
          </a:p>
          <a:p>
            <a:endParaRPr lang="en-GB" dirty="0"/>
          </a:p>
          <a:p>
            <a:endParaRPr lang="en-GB" dirty="0"/>
          </a:p>
        </p:txBody>
      </p:sp>
      <p:sp>
        <p:nvSpPr>
          <p:cNvPr id="3" name="TextBox 2">
            <a:extLst>
              <a:ext uri="{FF2B5EF4-FFF2-40B4-BE49-F238E27FC236}">
                <a16:creationId xmlns:a16="http://schemas.microsoft.com/office/drawing/2014/main" id="{19EBDFE9-CFB9-95BE-789A-A292EC1EED59}"/>
              </a:ext>
            </a:extLst>
          </p:cNvPr>
          <p:cNvSpPr txBox="1"/>
          <p:nvPr/>
        </p:nvSpPr>
        <p:spPr>
          <a:xfrm>
            <a:off x="1033196" y="1350227"/>
            <a:ext cx="9198244" cy="35394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2A30"/>
                </a:solidFill>
                <a:effectLst/>
                <a:uLnTx/>
                <a:uFillTx/>
                <a:ea typeface="+mn-ea"/>
                <a:cs typeface="+mn-cs"/>
              </a:rPr>
              <a:t>Standard infection control precautions (SICP) may be insufficient to prevent cross transmission of specific infectious agents and additional precautions called “transmission based precautions” (TBP) may be required when caring for </a:t>
            </a:r>
            <a:r>
              <a:rPr lang="en-GB" sz="1600" dirty="0">
                <a:solidFill>
                  <a:srgbClr val="202A30"/>
                </a:solidFill>
              </a:rPr>
              <a:t>people</a:t>
            </a:r>
            <a:r>
              <a:rPr kumimoji="0" lang="en-GB" sz="1600" b="0" i="0" u="none" strike="noStrike" kern="1200" cap="none" spc="0" normalizeH="0" baseline="0" noProof="0" dirty="0">
                <a:ln>
                  <a:noFill/>
                </a:ln>
                <a:solidFill>
                  <a:srgbClr val="202A30"/>
                </a:solidFill>
                <a:effectLst/>
                <a:uLnTx/>
                <a:uFillTx/>
                <a:ea typeface="+mn-ea"/>
                <a:cs typeface="+mn-cs"/>
              </a:rPr>
              <a:t> with known </a:t>
            </a:r>
            <a:r>
              <a:rPr lang="en-GB" sz="1600" dirty="0">
                <a:solidFill>
                  <a:srgbClr val="202A30"/>
                </a:solidFill>
              </a:rPr>
              <a:t>or </a:t>
            </a:r>
            <a:r>
              <a:rPr kumimoji="0" lang="en-GB" sz="1600" b="0" i="0" u="none" strike="noStrike" kern="1200" cap="none" spc="0" normalizeH="0" baseline="0" noProof="0" dirty="0">
                <a:ln>
                  <a:noFill/>
                </a:ln>
                <a:solidFill>
                  <a:srgbClr val="202A30"/>
                </a:solidFill>
                <a:effectLst/>
                <a:uLnTx/>
                <a:uFillTx/>
                <a:ea typeface="+mn-ea"/>
                <a:cs typeface="+mn-cs"/>
              </a:rPr>
              <a:t>suspected infection or colonisation.</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202A30"/>
              </a:solidFill>
              <a:effectLst/>
              <a:uLnTx/>
              <a:uFillTx/>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2A30"/>
                </a:solidFill>
                <a:effectLst/>
                <a:uLnTx/>
                <a:uFillTx/>
                <a:ea typeface="+mn-ea"/>
                <a:cs typeface="+mn-cs"/>
              </a:rPr>
              <a:t>Transmission based precautions are categorised by the route of transmission of infectious agents (some infectious agents can be transmitted by more than one route).Types of precautions are: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202A30"/>
              </a:solidFill>
              <a:effectLst/>
              <a:uLnTx/>
              <a:uFillTx/>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srgbClr val="202A30"/>
                </a:solidFill>
              </a:rPr>
              <a:t>Contact precautions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b="1" dirty="0">
              <a:solidFill>
                <a:srgbClr val="202A30"/>
              </a:solidFill>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202A30"/>
                </a:solidFill>
                <a:effectLst/>
                <a:uLnTx/>
                <a:uFillTx/>
                <a:ea typeface="+mn-ea"/>
                <a:cs typeface="+mn-cs"/>
              </a:rPr>
              <a:t>Droplet precautions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202A30"/>
              </a:solidFill>
              <a:effectLst/>
              <a:uLnTx/>
              <a:uFillTx/>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srgbClr val="202A30"/>
                </a:solidFill>
              </a:rPr>
              <a:t>Airborne precautions</a:t>
            </a:r>
            <a:endParaRPr kumimoji="0" lang="en-GB" sz="1600" b="1" i="0" u="none" strike="noStrike" kern="1200" cap="none" spc="0" normalizeH="0" baseline="0" noProof="0" dirty="0">
              <a:ln>
                <a:noFill/>
              </a:ln>
              <a:solidFill>
                <a:srgbClr val="202A30"/>
              </a:solidFill>
              <a:effectLst/>
              <a:uLnTx/>
              <a:uFillTx/>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202A30"/>
              </a:solidFill>
              <a:effectLst/>
              <a:uLnTx/>
              <a:uFillTx/>
              <a:latin typeface="-apple-system"/>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dirty="0"/>
          </a:p>
        </p:txBody>
      </p:sp>
      <p:pic>
        <p:nvPicPr>
          <p:cNvPr id="2" name="Recorded Sound">
            <a:hlinkClick r:id="" action="ppaction://media"/>
            <a:extLst>
              <a:ext uri="{FF2B5EF4-FFF2-40B4-BE49-F238E27FC236}">
                <a16:creationId xmlns:a16="http://schemas.microsoft.com/office/drawing/2014/main" id="{513E7D77-DEA6-22FC-308E-72F652588B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15600" y="5191125"/>
            <a:ext cx="609600" cy="609600"/>
          </a:xfrm>
          <a:prstGeom prst="rect">
            <a:avLst/>
          </a:prstGeom>
        </p:spPr>
      </p:pic>
    </p:spTree>
    <p:extLst>
      <p:ext uri="{BB962C8B-B14F-4D97-AF65-F5344CB8AC3E}">
        <p14:creationId xmlns:p14="http://schemas.microsoft.com/office/powerpoint/2010/main" val="3311714163"/>
      </p:ext>
    </p:extLst>
  </p:cSld>
  <p:clrMapOvr>
    <a:masterClrMapping/>
  </p:clrMapOvr>
  <mc:AlternateContent xmlns:mc="http://schemas.openxmlformats.org/markup-compatibility/2006" xmlns:p14="http://schemas.microsoft.com/office/powerpoint/2010/main">
    <mc:Choice Requires="p14">
      <p:transition spd="slow" p14:dur="2000" advTm="33330"/>
    </mc:Choice>
    <mc:Fallback xmlns="">
      <p:transition spd="slow" advTm="3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F4B2C0-B6CC-4D38-973A-D455F0BBAE47}"/>
              </a:ext>
            </a:extLst>
          </p:cNvPr>
          <p:cNvSpPr txBox="1"/>
          <p:nvPr/>
        </p:nvSpPr>
        <p:spPr>
          <a:xfrm>
            <a:off x="817744" y="242231"/>
            <a:ext cx="7280000" cy="584775"/>
          </a:xfrm>
          <a:prstGeom prst="rect">
            <a:avLst/>
          </a:prstGeom>
          <a:noFill/>
        </p:spPr>
        <p:txBody>
          <a:bodyPr wrap="square" rtlCol="0">
            <a:spAutoFit/>
          </a:bodyPr>
          <a:lstStyle/>
          <a:p>
            <a:r>
              <a:rPr lang="en-GB" sz="3200" b="1" dirty="0">
                <a:solidFill>
                  <a:srgbClr val="002060"/>
                </a:solidFill>
              </a:rPr>
              <a:t>Transmission Based Precautions (TBP)  </a:t>
            </a:r>
          </a:p>
        </p:txBody>
      </p:sp>
      <p:sp>
        <p:nvSpPr>
          <p:cNvPr id="6" name="TextBox 5">
            <a:extLst>
              <a:ext uri="{FF2B5EF4-FFF2-40B4-BE49-F238E27FC236}">
                <a16:creationId xmlns:a16="http://schemas.microsoft.com/office/drawing/2014/main" id="{F8FD3CE6-1347-4979-B4B7-272D2697E01F}"/>
              </a:ext>
            </a:extLst>
          </p:cNvPr>
          <p:cNvSpPr txBox="1"/>
          <p:nvPr/>
        </p:nvSpPr>
        <p:spPr>
          <a:xfrm flipH="1">
            <a:off x="643175" y="888562"/>
            <a:ext cx="10961392" cy="923330"/>
          </a:xfrm>
          <a:prstGeom prst="rect">
            <a:avLst/>
          </a:prstGeom>
          <a:noFill/>
        </p:spPr>
        <p:txBody>
          <a:bodyPr wrap="square" rtlCol="0">
            <a:spAutoFit/>
          </a:bodyPr>
          <a:lstStyle/>
          <a:p>
            <a:pPr algn="just"/>
            <a:endParaRPr lang="en-GB" dirty="0"/>
          </a:p>
          <a:p>
            <a:endParaRPr lang="en-GB" dirty="0"/>
          </a:p>
          <a:p>
            <a:endParaRPr lang="en-GB" dirty="0"/>
          </a:p>
        </p:txBody>
      </p:sp>
      <p:sp>
        <p:nvSpPr>
          <p:cNvPr id="3" name="TextBox 2">
            <a:extLst>
              <a:ext uri="{FF2B5EF4-FFF2-40B4-BE49-F238E27FC236}">
                <a16:creationId xmlns:a16="http://schemas.microsoft.com/office/drawing/2014/main" id="{19EBDFE9-CFB9-95BE-789A-A292EC1EED59}"/>
              </a:ext>
            </a:extLst>
          </p:cNvPr>
          <p:cNvSpPr txBox="1"/>
          <p:nvPr/>
        </p:nvSpPr>
        <p:spPr>
          <a:xfrm>
            <a:off x="891153" y="1370884"/>
            <a:ext cx="9198244" cy="403187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202A30"/>
              </a:solidFill>
              <a:effectLst/>
              <a:uLnTx/>
              <a:uFillTx/>
              <a:latin typeface="-apple-system"/>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srgbClr val="202A30"/>
                </a:solidFill>
              </a:rPr>
              <a:t>Contact precautions - </a:t>
            </a:r>
            <a:r>
              <a:rPr lang="en-GB" sz="1600" b="0" i="0" dirty="0">
                <a:solidFill>
                  <a:srgbClr val="202A30"/>
                </a:solidFill>
                <a:effectLst/>
              </a:rPr>
              <a:t>Used to prevent and control infections that spread via direct contact with the person or indirectly from the person’s immediate care environment (including care equipment). This is the most common route of cross-infection transmission.</a:t>
            </a:r>
            <a:endParaRPr lang="en-GB" sz="1600" b="1" dirty="0">
              <a:solidFill>
                <a:srgbClr val="202A30"/>
              </a:solidFill>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202A30"/>
                </a:solidFill>
                <a:effectLst/>
                <a:uLnTx/>
                <a:uFillTx/>
                <a:ea typeface="+mn-ea"/>
                <a:cs typeface="+mn-cs"/>
              </a:rPr>
              <a:t>Droplet precautions - </a:t>
            </a:r>
            <a:r>
              <a:rPr lang="en-GB" sz="1600" b="0" i="0" dirty="0">
                <a:solidFill>
                  <a:srgbClr val="202A30"/>
                </a:solidFill>
                <a:effectLst/>
              </a:rPr>
              <a:t>Measures used to prevent, and control infections spread over short distances (at least 1 metre) via droplets from the respiratory tract of one individual directly onto a mucosal surface or conjunctivae of another individual.</a:t>
            </a:r>
            <a:endParaRPr kumimoji="0" lang="en-GB" sz="1600" b="1" i="0" u="none" strike="noStrike" kern="1200" cap="none" spc="0" normalizeH="0" baseline="0" noProof="0" dirty="0">
              <a:ln>
                <a:noFill/>
              </a:ln>
              <a:solidFill>
                <a:srgbClr val="202A30"/>
              </a:solidFill>
              <a:effectLst/>
              <a:uLnTx/>
              <a:uFillTx/>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srgbClr val="202A30"/>
                </a:solidFill>
              </a:rPr>
              <a:t>Airborne precautions - </a:t>
            </a:r>
            <a:r>
              <a:rPr lang="en-GB" sz="1600" b="0" i="0" dirty="0">
                <a:solidFill>
                  <a:srgbClr val="202A30"/>
                </a:solidFill>
                <a:effectLst/>
              </a:rPr>
              <a:t>Measures used to prevent, and control infection spread without necessarily having close person contact via aerosols from the respiratory tract of one individual directly onto a mucosal surface or conjunctivae of another individual.</a:t>
            </a:r>
            <a:endParaRPr kumimoji="0" lang="en-GB" sz="1600" b="1" i="0" u="none" strike="noStrike" kern="1200" cap="none" spc="0" normalizeH="0" baseline="0" noProof="0" dirty="0">
              <a:ln>
                <a:noFill/>
              </a:ln>
              <a:solidFill>
                <a:srgbClr val="202A30"/>
              </a:solidFill>
              <a:effectLst/>
              <a:uLnTx/>
              <a:uFillTx/>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202A30"/>
                </a:solidFill>
                <a:effectLst/>
                <a:uLnTx/>
                <a:uFillTx/>
                <a:ea typeface="+mn-ea"/>
                <a:cs typeface="+mn-cs"/>
              </a:rPr>
              <a:t>Clinical judgement and decisions should be made by staff on what additional precautions are required and this will be based on:</a:t>
            </a:r>
          </a:p>
          <a:p>
            <a:pPr marL="742950" lvl="1" indent="-285750" fontAlgn="base">
              <a:buFont typeface="Courier New" panose="02070309020205020404" pitchFamily="49" charset="0"/>
              <a:buChar char="o"/>
              <a:defRPr/>
            </a:pPr>
            <a:r>
              <a:rPr kumimoji="0" lang="en-GB" sz="1600" b="0" i="0" u="none" strike="noStrike" kern="1200" cap="none" spc="0" normalizeH="0" baseline="0" noProof="0" dirty="0">
                <a:ln>
                  <a:noFill/>
                </a:ln>
                <a:solidFill>
                  <a:srgbClr val="202A30"/>
                </a:solidFill>
                <a:effectLst/>
                <a:uLnTx/>
                <a:uFillTx/>
                <a:ea typeface="+mn-ea"/>
                <a:cs typeface="+mn-cs"/>
              </a:rPr>
              <a:t>Suspected or known infectious agents</a:t>
            </a:r>
          </a:p>
          <a:p>
            <a:pPr marL="742950" lvl="1" indent="-285750" fontAlgn="base">
              <a:buFont typeface="Courier New" panose="02070309020205020404" pitchFamily="49" charset="0"/>
              <a:buChar char="o"/>
              <a:defRPr/>
            </a:pPr>
            <a:r>
              <a:rPr lang="en-GB" sz="1600" dirty="0">
                <a:solidFill>
                  <a:srgbClr val="202A30"/>
                </a:solidFill>
              </a:rPr>
              <a:t>S</a:t>
            </a:r>
            <a:r>
              <a:rPr kumimoji="0" lang="en-GB" sz="1600" b="0" i="0" u="none" strike="noStrike" kern="1200" cap="none" spc="0" normalizeH="0" baseline="0" noProof="0" dirty="0" err="1">
                <a:ln>
                  <a:noFill/>
                </a:ln>
                <a:solidFill>
                  <a:srgbClr val="202A30"/>
                </a:solidFill>
                <a:effectLst/>
                <a:uLnTx/>
                <a:uFillTx/>
                <a:ea typeface="+mn-ea"/>
                <a:cs typeface="+mn-cs"/>
              </a:rPr>
              <a:t>everity</a:t>
            </a:r>
            <a:r>
              <a:rPr kumimoji="0" lang="en-GB" sz="1600" b="0" i="0" u="none" strike="noStrike" kern="1200" cap="none" spc="0" normalizeH="0" baseline="0" noProof="0" dirty="0">
                <a:ln>
                  <a:noFill/>
                </a:ln>
                <a:solidFill>
                  <a:srgbClr val="202A30"/>
                </a:solidFill>
                <a:effectLst/>
                <a:uLnTx/>
                <a:uFillTx/>
                <a:ea typeface="+mn-ea"/>
                <a:cs typeface="+mn-cs"/>
              </a:rPr>
              <a:t> of the illness caused</a:t>
            </a:r>
          </a:p>
          <a:p>
            <a:pPr marL="742950" lvl="1" indent="-285750" fontAlgn="base">
              <a:buFont typeface="Courier New" panose="02070309020205020404" pitchFamily="49" charset="0"/>
              <a:buChar char="o"/>
              <a:defRPr/>
            </a:pPr>
            <a:r>
              <a:rPr lang="en-GB" sz="1600" dirty="0">
                <a:solidFill>
                  <a:srgbClr val="202A30"/>
                </a:solidFill>
              </a:rPr>
              <a:t>T</a:t>
            </a:r>
            <a:r>
              <a:rPr kumimoji="0" lang="en-GB" sz="1600" b="0" i="0" u="none" strike="noStrike" kern="1200" cap="none" spc="0" normalizeH="0" baseline="0" noProof="0" dirty="0" err="1">
                <a:ln>
                  <a:noFill/>
                </a:ln>
                <a:solidFill>
                  <a:srgbClr val="202A30"/>
                </a:solidFill>
                <a:effectLst/>
                <a:uLnTx/>
                <a:uFillTx/>
                <a:ea typeface="+mn-ea"/>
                <a:cs typeface="+mn-cs"/>
              </a:rPr>
              <a:t>ransmission</a:t>
            </a:r>
            <a:r>
              <a:rPr kumimoji="0" lang="en-GB" sz="1600" b="0" i="0" u="none" strike="noStrike" kern="1200" cap="none" spc="0" normalizeH="0" baseline="0" noProof="0" dirty="0">
                <a:ln>
                  <a:noFill/>
                </a:ln>
                <a:solidFill>
                  <a:srgbClr val="202A30"/>
                </a:solidFill>
                <a:effectLst/>
                <a:uLnTx/>
                <a:uFillTx/>
                <a:ea typeface="+mn-ea"/>
                <a:cs typeface="+mn-cs"/>
              </a:rPr>
              <a:t> route of the infectious agents</a:t>
            </a:r>
          </a:p>
          <a:p>
            <a:pPr marL="742950" lvl="1" indent="-285750" fontAlgn="base">
              <a:buFont typeface="Courier New" panose="02070309020205020404" pitchFamily="49" charset="0"/>
              <a:buChar char="o"/>
              <a:defRPr/>
            </a:pPr>
            <a:r>
              <a:rPr lang="en-GB" sz="1600" dirty="0">
                <a:solidFill>
                  <a:srgbClr val="202A30"/>
                </a:solidFill>
              </a:rPr>
              <a:t>C</a:t>
            </a:r>
            <a:r>
              <a:rPr kumimoji="0" lang="en-GB" sz="1600" b="0" i="0" u="none" strike="noStrike" kern="1200" cap="none" spc="0" normalizeH="0" baseline="0" noProof="0" dirty="0">
                <a:ln>
                  <a:noFill/>
                </a:ln>
                <a:solidFill>
                  <a:srgbClr val="202A30"/>
                </a:solidFill>
                <a:effectLst/>
                <a:uLnTx/>
                <a:uFillTx/>
                <a:ea typeface="+mn-ea"/>
                <a:cs typeface="+mn-cs"/>
              </a:rPr>
              <a:t>are setting and procedures undertaken.</a:t>
            </a:r>
            <a:endParaRPr lang="en-GB" sz="1600" dirty="0"/>
          </a:p>
        </p:txBody>
      </p:sp>
      <p:pic>
        <p:nvPicPr>
          <p:cNvPr id="2" name="Recorded Sound">
            <a:hlinkClick r:id="" action="ppaction://media"/>
            <a:extLst>
              <a:ext uri="{FF2B5EF4-FFF2-40B4-BE49-F238E27FC236}">
                <a16:creationId xmlns:a16="http://schemas.microsoft.com/office/drawing/2014/main" id="{7A983E60-9A4B-B217-B711-6532D41814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42182" y="5036584"/>
            <a:ext cx="609600" cy="609600"/>
          </a:xfrm>
          <a:prstGeom prst="rect">
            <a:avLst/>
          </a:prstGeom>
        </p:spPr>
      </p:pic>
    </p:spTree>
    <p:extLst>
      <p:ext uri="{BB962C8B-B14F-4D97-AF65-F5344CB8AC3E}">
        <p14:creationId xmlns:p14="http://schemas.microsoft.com/office/powerpoint/2010/main" val="945689059"/>
      </p:ext>
    </p:extLst>
  </p:cSld>
  <p:clrMapOvr>
    <a:masterClrMapping/>
  </p:clrMapOvr>
  <mc:AlternateContent xmlns:mc="http://schemas.openxmlformats.org/markup-compatibility/2006" xmlns:p14="http://schemas.microsoft.com/office/powerpoint/2010/main">
    <mc:Choice Requires="p14">
      <p:transition spd="slow" p14:dur="2000" advTm="81929"/>
    </mc:Choice>
    <mc:Fallback xmlns="">
      <p:transition spd="slow" advTm="8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F4B2C0-B6CC-4D38-973A-D455F0BBAE47}"/>
              </a:ext>
            </a:extLst>
          </p:cNvPr>
          <p:cNvSpPr txBox="1"/>
          <p:nvPr/>
        </p:nvSpPr>
        <p:spPr>
          <a:xfrm>
            <a:off x="817744" y="242231"/>
            <a:ext cx="7280000" cy="646331"/>
          </a:xfrm>
          <a:prstGeom prst="rect">
            <a:avLst/>
          </a:prstGeom>
          <a:noFill/>
        </p:spPr>
        <p:txBody>
          <a:bodyPr wrap="square" rtlCol="0">
            <a:spAutoFit/>
          </a:bodyPr>
          <a:lstStyle/>
          <a:p>
            <a:r>
              <a:rPr lang="en-GB" sz="3600" b="1" dirty="0">
                <a:solidFill>
                  <a:srgbClr val="002060"/>
                </a:solidFill>
              </a:rPr>
              <a:t>Preventing spread of infection </a:t>
            </a:r>
          </a:p>
        </p:txBody>
      </p:sp>
      <p:sp>
        <p:nvSpPr>
          <p:cNvPr id="6" name="TextBox 5">
            <a:extLst>
              <a:ext uri="{FF2B5EF4-FFF2-40B4-BE49-F238E27FC236}">
                <a16:creationId xmlns:a16="http://schemas.microsoft.com/office/drawing/2014/main" id="{F8FD3CE6-1347-4979-B4B7-272D2697E01F}"/>
              </a:ext>
            </a:extLst>
          </p:cNvPr>
          <p:cNvSpPr txBox="1"/>
          <p:nvPr/>
        </p:nvSpPr>
        <p:spPr>
          <a:xfrm flipH="1">
            <a:off x="615304" y="1341323"/>
            <a:ext cx="10961392" cy="4832092"/>
          </a:xfrm>
          <a:prstGeom prst="rect">
            <a:avLst/>
          </a:prstGeom>
          <a:noFill/>
        </p:spPr>
        <p:txBody>
          <a:bodyPr wrap="square" rtlCol="0">
            <a:spAutoFit/>
          </a:bodyPr>
          <a:lstStyle/>
          <a:p>
            <a:pPr algn="just"/>
            <a:endParaRPr lang="en-GB" sz="1600" dirty="0"/>
          </a:p>
          <a:p>
            <a:pPr marL="285750" indent="-285750" algn="just">
              <a:buFont typeface="Arial" panose="020B0604020202020204" pitchFamily="34" charset="0"/>
              <a:buChar char="•"/>
            </a:pPr>
            <a:r>
              <a:rPr lang="en-GB" sz="1600" dirty="0"/>
              <a:t>Encourage people to have their Flu and COVID-19 seasonal vaccinations and boosters, this offers the best protection against the viruses. </a:t>
            </a:r>
            <a:r>
              <a:rPr lang="en-GB" sz="1600" b="1" dirty="0"/>
              <a:t>Maintain</a:t>
            </a:r>
            <a:r>
              <a:rPr lang="en-GB" sz="1600" dirty="0"/>
              <a:t> an accurate, up to date record of resident/service user vaccinations. </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Follow and reinforce basic infection prevention with good hand and respiratory hygiene and correct use of  personal protective equipment.</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Maintain high standards of environmental cleanliness  using appropriate disinfection products that can be diluted to 1,000 ppm of available chlorine, </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Maintain good ventilation in the setting and ensure well maintained supplies/stocks of PPE and hand hygiene products.</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Visitors should not visit the setting if feeling unwell. </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Any person displaying symptoms of Acute Respiratory Illness (ARI) should follow most recent guidance, remember this can sometimes change quickly and without notice.</a:t>
            </a:r>
          </a:p>
          <a:p>
            <a:pPr marL="285750" indent="-285750">
              <a:buFont typeface="Arial" panose="020B0604020202020204" pitchFamily="34" charset="0"/>
              <a:buChar char="•"/>
            </a:pPr>
            <a:endParaRPr lang="en-GB" sz="1600" dirty="0"/>
          </a:p>
          <a:p>
            <a:endParaRPr lang="en-GB" dirty="0"/>
          </a:p>
          <a:p>
            <a:endParaRPr lang="en-GB" dirty="0"/>
          </a:p>
        </p:txBody>
      </p:sp>
      <p:pic>
        <p:nvPicPr>
          <p:cNvPr id="3" name="Recorded Sound">
            <a:hlinkClick r:id="" action="ppaction://media"/>
            <a:extLst>
              <a:ext uri="{FF2B5EF4-FFF2-40B4-BE49-F238E27FC236}">
                <a16:creationId xmlns:a16="http://schemas.microsoft.com/office/drawing/2014/main" id="{0D457AF3-680C-A9FA-08A1-D15243826B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44125" y="5324475"/>
            <a:ext cx="609600" cy="609600"/>
          </a:xfrm>
          <a:prstGeom prst="rect">
            <a:avLst/>
          </a:prstGeom>
        </p:spPr>
      </p:pic>
    </p:spTree>
    <p:extLst>
      <p:ext uri="{BB962C8B-B14F-4D97-AF65-F5344CB8AC3E}">
        <p14:creationId xmlns:p14="http://schemas.microsoft.com/office/powerpoint/2010/main" val="1782995195"/>
      </p:ext>
    </p:extLst>
  </p:cSld>
  <p:clrMapOvr>
    <a:masterClrMapping/>
  </p:clrMapOvr>
  <mc:AlternateContent xmlns:mc="http://schemas.openxmlformats.org/markup-compatibility/2006" xmlns:p14="http://schemas.microsoft.com/office/powerpoint/2010/main">
    <mc:Choice Requires="p14">
      <p:transition spd="slow" p14:dur="2000" advTm="70389"/>
    </mc:Choice>
    <mc:Fallback xmlns="">
      <p:transition spd="slow" advTm="7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DD6B48-B36C-44E5-96D9-12BA3B470D76}"/>
              </a:ext>
            </a:extLst>
          </p:cNvPr>
          <p:cNvSpPr txBox="1"/>
          <p:nvPr/>
        </p:nvSpPr>
        <p:spPr>
          <a:xfrm>
            <a:off x="318980" y="1440713"/>
            <a:ext cx="5046253" cy="646331"/>
          </a:xfrm>
          <a:prstGeom prst="rect">
            <a:avLst/>
          </a:prstGeom>
          <a:noFill/>
        </p:spPr>
        <p:txBody>
          <a:bodyPr wrap="none" rtlCol="0">
            <a:spAutoFit/>
          </a:bodyPr>
          <a:lstStyle/>
          <a:p>
            <a:r>
              <a:rPr lang="en-GB" sz="3600" b="1" dirty="0">
                <a:solidFill>
                  <a:srgbClr val="002060"/>
                </a:solidFill>
              </a:rPr>
              <a:t>Thank you for listening….</a:t>
            </a:r>
          </a:p>
        </p:txBody>
      </p:sp>
      <p:sp>
        <p:nvSpPr>
          <p:cNvPr id="3" name="TextBox 2">
            <a:extLst>
              <a:ext uri="{FF2B5EF4-FFF2-40B4-BE49-F238E27FC236}">
                <a16:creationId xmlns:a16="http://schemas.microsoft.com/office/drawing/2014/main" id="{20764D86-3D77-4EF7-9655-3E3D58D18A56}"/>
              </a:ext>
            </a:extLst>
          </p:cNvPr>
          <p:cNvSpPr txBox="1"/>
          <p:nvPr/>
        </p:nvSpPr>
        <p:spPr>
          <a:xfrm>
            <a:off x="318980" y="2232837"/>
            <a:ext cx="2791918" cy="430887"/>
          </a:xfrm>
          <a:prstGeom prst="rect">
            <a:avLst/>
          </a:prstGeom>
          <a:noFill/>
        </p:spPr>
        <p:txBody>
          <a:bodyPr wrap="none" rtlCol="0">
            <a:spAutoFit/>
          </a:bodyPr>
          <a:lstStyle/>
          <a:p>
            <a:r>
              <a:rPr lang="en-GB" sz="2200" b="1" dirty="0">
                <a:solidFill>
                  <a:srgbClr val="0070C0"/>
                </a:solidFill>
              </a:rPr>
              <a:t>Contacting the team:- </a:t>
            </a:r>
          </a:p>
        </p:txBody>
      </p:sp>
      <p:sp>
        <p:nvSpPr>
          <p:cNvPr id="4" name="TextBox 3">
            <a:extLst>
              <a:ext uri="{FF2B5EF4-FFF2-40B4-BE49-F238E27FC236}">
                <a16:creationId xmlns:a16="http://schemas.microsoft.com/office/drawing/2014/main" id="{7C00CE76-65A2-4F47-AF97-EE50FDD357E6}"/>
              </a:ext>
            </a:extLst>
          </p:cNvPr>
          <p:cNvSpPr txBox="1"/>
          <p:nvPr/>
        </p:nvSpPr>
        <p:spPr>
          <a:xfrm flipH="1">
            <a:off x="318979" y="2854842"/>
            <a:ext cx="11477846" cy="1754326"/>
          </a:xfrm>
          <a:prstGeom prst="rect">
            <a:avLst/>
          </a:prstGeom>
          <a:noFill/>
        </p:spPr>
        <p:txBody>
          <a:bodyPr wrap="square" rtlCol="0">
            <a:spAutoFit/>
          </a:bodyPr>
          <a:lstStyle/>
          <a:p>
            <a:r>
              <a:rPr lang="en-GB" dirty="0"/>
              <a:t> Email address </a:t>
            </a:r>
            <a:r>
              <a:rPr lang="en-GB" dirty="0">
                <a:hlinkClick r:id="rId4"/>
              </a:rPr>
              <a:t>ipc.wirralct@nhs.net</a:t>
            </a:r>
            <a:r>
              <a:rPr lang="en-GB" dirty="0"/>
              <a:t> or telephone 0151 604 7750</a:t>
            </a:r>
          </a:p>
          <a:p>
            <a:endParaRPr lang="en-GB" dirty="0"/>
          </a:p>
          <a:p>
            <a:r>
              <a:rPr lang="en-GB" dirty="0"/>
              <a:t>IPC DIGITAL HUB-  </a:t>
            </a:r>
            <a:r>
              <a:rPr lang="en-GB" dirty="0">
                <a:hlinkClick r:id="rId5"/>
              </a:rPr>
              <a:t>Infection Prevention and Control - Wirral Community Health and Care NHS Foundation Trust (wchc.nhs.uk)</a:t>
            </a:r>
            <a:endParaRPr lang="en-GB" dirty="0"/>
          </a:p>
          <a:p>
            <a:endParaRPr lang="en-GB" dirty="0"/>
          </a:p>
          <a:p>
            <a:r>
              <a:rPr lang="en-GB" dirty="0"/>
              <a:t>Please complete post session evaluation via the QR code</a:t>
            </a:r>
          </a:p>
        </p:txBody>
      </p:sp>
      <p:pic>
        <p:nvPicPr>
          <p:cNvPr id="5" name="Recorded Sound">
            <a:hlinkClick r:id="" action="ppaction://media"/>
            <a:extLst>
              <a:ext uri="{FF2B5EF4-FFF2-40B4-BE49-F238E27FC236}">
                <a16:creationId xmlns:a16="http://schemas.microsoft.com/office/drawing/2014/main" id="{78AA48B2-C12D-6E09-CCDF-BAC5240022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0000" y="5376966"/>
            <a:ext cx="406400" cy="406400"/>
          </a:xfrm>
          <a:prstGeom prst="rect">
            <a:avLst/>
          </a:prstGeom>
        </p:spPr>
      </p:pic>
    </p:spTree>
    <p:extLst>
      <p:ext uri="{BB962C8B-B14F-4D97-AF65-F5344CB8AC3E}">
        <p14:creationId xmlns:p14="http://schemas.microsoft.com/office/powerpoint/2010/main" val="1617555404"/>
      </p:ext>
    </p:extLst>
  </p:cSld>
  <p:clrMapOvr>
    <a:masterClrMapping/>
  </p:clrMapOvr>
  <mc:AlternateContent xmlns:mc="http://schemas.openxmlformats.org/markup-compatibility/2006" xmlns:p14="http://schemas.microsoft.com/office/powerpoint/2010/main">
    <mc:Choice Requires="p14">
      <p:transition spd="slow" p14:dur="2000" advTm="33632"/>
    </mc:Choice>
    <mc:Fallback xmlns="">
      <p:transition spd="slow" advTm="3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1320</TotalTime>
  <Words>599</Words>
  <Application>Microsoft Office PowerPoint</Application>
  <PresentationFormat>Widescreen</PresentationFormat>
  <Paragraphs>59</Paragraphs>
  <Slides>8</Slides>
  <Notes>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-apple-system</vt:lpstr>
      <vt:lpstr>Arial</vt:lpstr>
      <vt:lpstr>Calibri</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WALKER, Ken (WIRRAL COMMUNITY HEALTH AND CARE NHS FOUNDATION TRUST)</dc:creator>
  <cp:lastModifiedBy>HEALEY, Helen (WIRRAL COMMUNITY HEALTH AND CARE NHS FOUNDATION TRUST)</cp:lastModifiedBy>
  <cp:revision>72</cp:revision>
  <dcterms:created xsi:type="dcterms:W3CDTF">2022-04-06T11:32:07Z</dcterms:created>
  <dcterms:modified xsi:type="dcterms:W3CDTF">2024-07-30T08:45:34Z</dcterms:modified>
</cp:coreProperties>
</file>