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58" r:id="rId6"/>
    <p:sldId id="267" r:id="rId7"/>
    <p:sldId id="259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19DE-0CB8-4C7D-A959-256C1996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0169D-AFA1-41A8-A928-307334CB2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C1508-8AED-47AB-92EC-8BF52073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EE087-191C-4068-ACFF-A15F4532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F6F8-A6F2-46A3-BCC2-08FD0704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5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B1C0-B547-403C-917E-6C317829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81CB3-82F8-49B2-9EF4-11AEDBF1D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F7F9C-108E-4A00-A5D8-B12F6AD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4E9D8-6FEE-44DD-8203-E9A77717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130C5-D907-4916-B0D8-4C57E7C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7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AE953-8AC8-4793-AEE7-9A07E38AB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0ADE7-9F48-407F-BB3B-552A901EF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B577-6501-4AEB-9413-B76E8361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45BB-CACB-42A3-A9B2-F598A505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BC52-5AC2-42B8-B4E4-DABDE566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5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0C9E-7696-4255-B06B-022B015F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8DB2-0500-4BF2-9401-B5D56FC3B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D35D-BF70-4E10-ACB2-705D3B18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E747F-D661-4A03-A8DB-6D22EC72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3C27C-3D19-4079-BADD-09E7D456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1E0B-4904-48EB-A7C8-303F0C8E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86984-2A7C-4F57-BE15-EED65BF79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CB18F-2FF8-4350-AC62-BE437B4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488BA-7103-47A2-AD9C-066B93DB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81139-5D27-483B-AB57-A4ABB768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9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74E5-1F0F-46C4-8418-DC010EF0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56F1-5D41-4E06-945B-5E8CDF7CB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EE7AE-9EBC-43F7-8A17-24C6CC6D0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5DA0C-59D0-4172-AA2E-41CB59FB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6FD82-1581-4406-B5FA-18E7A0A5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F2375-2EF9-4C04-A9E6-A151D404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1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EBAF-40BE-4A49-8F9A-A49BCD53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74536-8482-49F1-BE7A-6467C2C6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A33E-E674-493D-A2CA-8725A9D70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8B2E8-2231-4685-9A86-BD10A14ED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6D6EA-45DF-4D37-9FF3-578B32641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1C12F-18B3-4227-951E-04AE6929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2809F-3D04-4260-8ADA-735B207B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0ACDB-CFB1-473B-8ED7-9F8CD5F2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8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3AF3-5A45-4BF4-BBB8-51713E2C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3E525-363F-4061-A2A6-EA45D1CF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E6D1D-7E8D-4ECE-9B98-19E8119D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0824F-7BE2-49E0-BE9C-6CF5F09C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5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45C0E-FC7A-48A9-B0F0-F03BA00C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8F657-47EB-4EEA-A123-22BF2FCD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1E74A-F987-46C2-8852-EAA97CE7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2E74-0480-41AC-8BE4-6B64B430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E714-5459-489C-82A5-3886716F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FF6A6-FCAA-4AF5-86CB-C9DF67ACA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DE9A7-35EE-4AB3-A8F8-4271F3B7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A9852-8C6B-46CB-9125-CCC36AC6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281BD-1227-4FAD-93B6-49134359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9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B8E1-BB1E-4315-93AD-C2AF724E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C83528-29FB-4842-A4D6-5A32086A7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3BD74-1A9E-4D0B-B398-9BE5E43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2CFBE-B4BF-439E-8EB3-B7D172B4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DE9A0-903D-4C4E-B357-B3AD4CF8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1B6C3-91CF-4B38-9168-1C8439F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3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37EEBF3-A71E-42A4-89FE-552C35924A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infection-prevention-and-control-in-adult-social-care-covid-19-supplement/covid-19-supplement-to-the-infection-prevention-and-control-resource-for-adult-social-car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pc.wirralct@nhs.ne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)/" TargetMode="External"/><Relationship Id="rId2" Type="http://schemas.openxmlformats.org/officeDocument/2006/relationships/hyperlink" Target="https://www.nhs.uk/conditions/covid-19/treatments-for-covid-19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v.uk/guidance/people-with-symptoms-of-a-respiratory-infection-including-covid-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9EDCCBD-C90E-44C1-A7B8-ECE0533FD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EE6360-B0A8-4E2C-BBDE-5E934AED34EF}"/>
              </a:ext>
            </a:extLst>
          </p:cNvPr>
          <p:cNvSpPr txBox="1"/>
          <p:nvPr/>
        </p:nvSpPr>
        <p:spPr>
          <a:xfrm>
            <a:off x="366824" y="1796903"/>
            <a:ext cx="9593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UKHSA COVID 19 Guidance - Testing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E07C1-C140-4448-B120-08254C929535}"/>
              </a:ext>
            </a:extLst>
          </p:cNvPr>
          <p:cNvSpPr txBox="1"/>
          <p:nvPr/>
        </p:nvSpPr>
        <p:spPr>
          <a:xfrm>
            <a:off x="366824" y="2987748"/>
            <a:ext cx="409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IPC Team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41791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940F9-1CD8-4E69-855A-BE9940F904BB}"/>
              </a:ext>
            </a:extLst>
          </p:cNvPr>
          <p:cNvSpPr txBox="1"/>
          <p:nvPr/>
        </p:nvSpPr>
        <p:spPr>
          <a:xfrm>
            <a:off x="318979" y="357348"/>
            <a:ext cx="6018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Updated UKHSA IPC Guidance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12377-3A12-41EE-8A7A-69556F2414FB}"/>
              </a:ext>
            </a:extLst>
          </p:cNvPr>
          <p:cNvSpPr txBox="1"/>
          <p:nvPr/>
        </p:nvSpPr>
        <p:spPr>
          <a:xfrm>
            <a:off x="318979" y="1397950"/>
            <a:ext cx="1350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Guidance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649DF-F8F7-435F-B09F-4785014C7BA2}"/>
              </a:ext>
            </a:extLst>
          </p:cNvPr>
          <p:cNvSpPr txBox="1"/>
          <p:nvPr/>
        </p:nvSpPr>
        <p:spPr>
          <a:xfrm flipH="1">
            <a:off x="318979" y="2223108"/>
            <a:ext cx="11477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UKHSA Guidance – COVID-19 supplement to the infection prevention and control resource for adult social care – updated   04/04/23 </a:t>
            </a:r>
            <a:r>
              <a:rPr lang="en-GB" dirty="0">
                <a:hlinkClick r:id="rId2"/>
              </a:rPr>
              <a:t>COVID-19 supplement to the infection prevention and control resource for adult social care - GOV.UK (www.gov.uk)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Always look online for most up to date guidance 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39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940F9-1CD8-4E69-855A-BE9940F904BB}"/>
              </a:ext>
            </a:extLst>
          </p:cNvPr>
          <p:cNvSpPr txBox="1"/>
          <p:nvPr/>
        </p:nvSpPr>
        <p:spPr>
          <a:xfrm>
            <a:off x="318979" y="287774"/>
            <a:ext cx="6373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Eligibility for testing/treatment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649DF-F8F7-435F-B09F-4785014C7BA2}"/>
              </a:ext>
            </a:extLst>
          </p:cNvPr>
          <p:cNvSpPr txBox="1"/>
          <p:nvPr/>
        </p:nvSpPr>
        <p:spPr>
          <a:xfrm flipH="1">
            <a:off x="189770" y="1371037"/>
            <a:ext cx="114778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 people who are potentially eligible for </a:t>
            </a:r>
            <a:r>
              <a:rPr lang="en-GB" dirty="0">
                <a:solidFill>
                  <a:srgbClr val="000000"/>
                </a:solidFill>
              </a:rPr>
              <a:t>COVID-19 </a:t>
            </a:r>
            <a:r>
              <a:rPr lang="en-GB" dirty="0"/>
              <a:t>testing/treatments will have been previously digitally identified by their NHS record. They may have received a letter.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important to note that if a person’s health status has changed i.e. newly diagnosed condition, they may now be eligible for </a:t>
            </a:r>
            <a:r>
              <a:rPr lang="en-GB" dirty="0">
                <a:solidFill>
                  <a:srgbClr val="000000"/>
                </a:solidFill>
              </a:rPr>
              <a:t>COVID-19 </a:t>
            </a:r>
            <a:r>
              <a:rPr lang="en-GB" dirty="0"/>
              <a:t>testing/treatments.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 are unsure if a person is eligible for testing/treatment you should advise that they contact their GP/Hospital specialist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someone who may be eligible for </a:t>
            </a:r>
            <a:r>
              <a:rPr lang="en-GB" dirty="0">
                <a:solidFill>
                  <a:srgbClr val="000000"/>
                </a:solidFill>
              </a:rPr>
              <a:t>COVID-19 </a:t>
            </a:r>
            <a:r>
              <a:rPr lang="en-GB" dirty="0"/>
              <a:t>treatment tests positive, providers should organise an assessment for </a:t>
            </a:r>
            <a:r>
              <a:rPr lang="en-GB" dirty="0">
                <a:solidFill>
                  <a:srgbClr val="000000"/>
                </a:solidFill>
              </a:rPr>
              <a:t>COVID-19 </a:t>
            </a:r>
            <a:r>
              <a:rPr lang="en-GB" dirty="0"/>
              <a:t>treatment for them. NHS 111 will advise on local arrangements. 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36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940F9-1CD8-4E69-855A-BE9940F904BB}"/>
              </a:ext>
            </a:extLst>
          </p:cNvPr>
          <p:cNvSpPr txBox="1"/>
          <p:nvPr/>
        </p:nvSpPr>
        <p:spPr>
          <a:xfrm>
            <a:off x="527702" y="228139"/>
            <a:ext cx="446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Summary of Changes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12377-3A12-41EE-8A7A-69556F2414FB}"/>
              </a:ext>
            </a:extLst>
          </p:cNvPr>
          <p:cNvSpPr txBox="1"/>
          <p:nvPr/>
        </p:nvSpPr>
        <p:spPr>
          <a:xfrm>
            <a:off x="318979" y="1218325"/>
            <a:ext cx="5246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Key points for residents/service users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649DF-F8F7-435F-B09F-4785014C7BA2}"/>
              </a:ext>
            </a:extLst>
          </p:cNvPr>
          <p:cNvSpPr txBox="1"/>
          <p:nvPr/>
        </p:nvSpPr>
        <p:spPr>
          <a:xfrm flipH="1">
            <a:off x="140074" y="1993067"/>
            <a:ext cx="114778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Symptomatic residents who are eligible for COVID-19 testing/treatment should test with LFD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Residents who are not eligible for COVID-19 testing/ treatment and have respiratory symptoms and a temperature should avoid contact with others until their symptoms improve, also consider Flu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a resident tests positive by LFD then they should stay away from others for a minimum of 5 days (symptoms and temperature have settled). They should avoid contact with other people who are eligible for COVID-19 treatments for 10 days after a </a:t>
            </a:r>
            <a:r>
              <a:rPr lang="en-GB"/>
              <a:t>positive test.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IPC precautions to be implemented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is no longer a requirement to have negative LFDs following a positive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26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940F9-1CD8-4E69-855A-BE9940F904BB}"/>
              </a:ext>
            </a:extLst>
          </p:cNvPr>
          <p:cNvSpPr txBox="1"/>
          <p:nvPr/>
        </p:nvSpPr>
        <p:spPr>
          <a:xfrm>
            <a:off x="159954" y="219100"/>
            <a:ext cx="5608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Summary of Changes – staff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649DF-F8F7-435F-B09F-4785014C7BA2}"/>
              </a:ext>
            </a:extLst>
          </p:cNvPr>
          <p:cNvSpPr txBox="1"/>
          <p:nvPr/>
        </p:nvSpPr>
        <p:spPr>
          <a:xfrm flipH="1">
            <a:off x="159954" y="1292152"/>
            <a:ext cx="114778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SARS-CoV-2 </a:t>
            </a:r>
            <a:r>
              <a:rPr lang="en-GB" b="1" dirty="0"/>
              <a:t>PCR </a:t>
            </a:r>
            <a:r>
              <a:rPr lang="en-GB" dirty="0"/>
              <a:t>testing is no longer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testing requirements for asymptomatic staff (LFD and or PCR)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Symptomatic staff who are eligible for COVID-19 treatment should test with LFD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Staff who are not eligible for COVID-19 treatment and have respiratory symptoms and a temperature should not attend the workplace and should follow guidance for people with respiratory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staff do test positive by LFD then they should not attend the workplace for a minimum of 5 days – a risk assessment for their return should be completed which should include avoiding contact for a further 5 days with people at higher risk of COVID-19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is no longer a requirement to have negative LFDs following a positive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47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940F9-1CD8-4E69-855A-BE9940F904BB}"/>
              </a:ext>
            </a:extLst>
          </p:cNvPr>
          <p:cNvSpPr txBox="1"/>
          <p:nvPr/>
        </p:nvSpPr>
        <p:spPr>
          <a:xfrm>
            <a:off x="527702" y="228139"/>
            <a:ext cx="446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Summary of Changes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12377-3A12-41EE-8A7A-69556F2414FB}"/>
              </a:ext>
            </a:extLst>
          </p:cNvPr>
          <p:cNvSpPr txBox="1"/>
          <p:nvPr/>
        </p:nvSpPr>
        <p:spPr>
          <a:xfrm>
            <a:off x="318979" y="1218325"/>
            <a:ext cx="5246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Key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649DF-F8F7-435F-B09F-4785014C7BA2}"/>
              </a:ext>
            </a:extLst>
          </p:cNvPr>
          <p:cNvSpPr txBox="1"/>
          <p:nvPr/>
        </p:nvSpPr>
        <p:spPr>
          <a:xfrm flipH="1">
            <a:off x="140074" y="1993067"/>
            <a:ext cx="11477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someone who may be eligible for </a:t>
            </a:r>
            <a:r>
              <a:rPr lang="en-GB" dirty="0">
                <a:solidFill>
                  <a:srgbClr val="000000"/>
                </a:solidFill>
              </a:rPr>
              <a:t>COVID-19 </a:t>
            </a:r>
            <a:r>
              <a:rPr lang="en-GB" dirty="0"/>
              <a:t>testing/treatment develops symptoms of </a:t>
            </a:r>
            <a:r>
              <a:rPr lang="en-GB" dirty="0">
                <a:solidFill>
                  <a:srgbClr val="000000"/>
                </a:solidFill>
              </a:rPr>
              <a:t>COVID-19</a:t>
            </a:r>
            <a:r>
              <a:rPr lang="en-GB" dirty="0"/>
              <a:t>, they should be tested as soon as possible with a LFD test. If they initially test negative but continue to show </a:t>
            </a:r>
            <a:r>
              <a:rPr lang="en-GB" dirty="0">
                <a:solidFill>
                  <a:srgbClr val="000000"/>
                </a:solidFill>
              </a:rPr>
              <a:t>COVID-19 </a:t>
            </a:r>
            <a:r>
              <a:rPr lang="en-GB" dirty="0"/>
              <a:t>symptoms, they should be tested daily for a further 2 days (3 days in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Settings are advised to review the </a:t>
            </a:r>
            <a:r>
              <a:rPr lang="en-GB" dirty="0">
                <a:solidFill>
                  <a:srgbClr val="000000"/>
                </a:solidFill>
              </a:rPr>
              <a:t>COVID-19 </a:t>
            </a:r>
            <a:r>
              <a:rPr lang="en-GB" dirty="0"/>
              <a:t>supplement to the IPC resource for ASC in regards to ordering test kits.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addition care homes will need LFD tests in the event of an outbreak.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important to use LFD tests only when a person is eligible for testing/treatment (unless in a care home outbreak situation)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69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940F9-1CD8-4E69-855A-BE9940F904BB}"/>
              </a:ext>
            </a:extLst>
          </p:cNvPr>
          <p:cNvSpPr txBox="1"/>
          <p:nvPr/>
        </p:nvSpPr>
        <p:spPr>
          <a:xfrm>
            <a:off x="391406" y="225974"/>
            <a:ext cx="5043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Outbreaks in Care Homes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649DF-F8F7-435F-B09F-4785014C7BA2}"/>
              </a:ext>
            </a:extLst>
          </p:cNvPr>
          <p:cNvSpPr txBox="1"/>
          <p:nvPr/>
        </p:nvSpPr>
        <p:spPr>
          <a:xfrm flipH="1">
            <a:off x="0" y="1275933"/>
            <a:ext cx="1147784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</a:rPr>
              <a:t>An outbreak </a:t>
            </a:r>
            <a:r>
              <a:rPr lang="en-GB" dirty="0">
                <a:solidFill>
                  <a:srgbClr val="000000"/>
                </a:solidFill>
              </a:rPr>
              <a:t>consists of 2 or more positive or clinically suspected linked cases of COVID-19, within the same setting within a 14 day period</a:t>
            </a:r>
            <a:endParaRPr lang="en-GB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</a:rPr>
              <a:t>An outbreak may be suspected when there is an increase in the number of residents displaying symptoms of a respiratory infection. If you suspect an outbreak in your setting please contact the IPCS (in hours) to </a:t>
            </a:r>
            <a:r>
              <a:rPr lang="en-GB" dirty="0">
                <a:solidFill>
                  <a:srgbClr val="000000"/>
                </a:solidFill>
              </a:rPr>
              <a:t>support in your</a:t>
            </a:r>
            <a:r>
              <a:rPr lang="en-GB" sz="1800" b="0" i="0" u="none" strike="noStrike" baseline="0" dirty="0">
                <a:solidFill>
                  <a:srgbClr val="000000"/>
                </a:solidFill>
              </a:rPr>
              <a:t> risk assessment and determine next steps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b="0" i="0" strike="noStrike" baseline="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ipc.wirralct@nhs.net</a:t>
            </a:r>
            <a:r>
              <a:rPr lang="en-GB" b="0" i="0" strike="noStrike" baseline="0" dirty="0">
                <a:solidFill>
                  <a:schemeClr val="accent5">
                    <a:lumMod val="75000"/>
                  </a:schemeClr>
                </a:solidFill>
              </a:rPr>
              <a:t>  or 0151 604 7750  (in hours)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UKHSA 0151 434 4819 (out of hours)</a:t>
            </a:r>
            <a:endParaRPr lang="en-GB" b="0" i="0" strike="noStrike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</a:rPr>
              <a:t>If 2 or more linked </a:t>
            </a:r>
            <a:r>
              <a:rPr lang="en-GB" dirty="0">
                <a:solidFill>
                  <a:srgbClr val="000000"/>
                </a:solidFill>
              </a:rPr>
              <a:t>residents develop symptoms of a respiratory infection within 14 days of each other, </a:t>
            </a:r>
            <a:r>
              <a:rPr lang="en-GB" b="1" dirty="0">
                <a:solidFill>
                  <a:srgbClr val="000000"/>
                </a:solidFill>
              </a:rPr>
              <a:t>the first 5 residents only</a:t>
            </a:r>
            <a:r>
              <a:rPr lang="en-GB" dirty="0">
                <a:solidFill>
                  <a:srgbClr val="000000"/>
                </a:solidFill>
              </a:rPr>
              <a:t> with symptoms should take an LFD test whether or not they are eligible for COVID-19 testing/treatment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After this only residents eligible for COVID-19 testing/treatments should take an LFD test if they become symptomatic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Outbreaks can be declared over after 5 days from last symptomatic case or positive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13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940F9-1CD8-4E69-855A-BE9940F904BB}"/>
              </a:ext>
            </a:extLst>
          </p:cNvPr>
          <p:cNvSpPr txBox="1"/>
          <p:nvPr/>
        </p:nvSpPr>
        <p:spPr>
          <a:xfrm>
            <a:off x="638138" y="357348"/>
            <a:ext cx="239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Next steps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649DF-F8F7-435F-B09F-4785014C7BA2}"/>
              </a:ext>
            </a:extLst>
          </p:cNvPr>
          <p:cNvSpPr txBox="1"/>
          <p:nvPr/>
        </p:nvSpPr>
        <p:spPr>
          <a:xfrm flipH="1">
            <a:off x="357077" y="1859339"/>
            <a:ext cx="114778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</a:rPr>
              <a:t>Vaccinations are our best defence against Flu and COVID 19 ahead of what could be a challenging winter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It helps keep people from developing serious illness and helps reduce the chance of being admitted to Hospital</a:t>
            </a:r>
            <a:endParaRPr lang="en-GB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COVID-19 </a:t>
            </a:r>
            <a:r>
              <a:rPr lang="en-GB" sz="1800" b="0" i="0" u="none" strike="noStrike" baseline="0" dirty="0">
                <a:solidFill>
                  <a:srgbClr val="000000"/>
                </a:solidFill>
              </a:rPr>
              <a:t>and Flu Vaccines, access and promote within your settings (residents/service users/staff)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Staff education testing/ UKHSA guidance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Winter preparedness – be prepared for managing infections/outbreaks of infection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If you haven’t already, identify those residents/service users who are eligible for testing/treatment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85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FCA98F-B5D4-F3D0-1B88-184E3C697729}"/>
              </a:ext>
            </a:extLst>
          </p:cNvPr>
          <p:cNvSpPr txBox="1"/>
          <p:nvPr/>
        </p:nvSpPr>
        <p:spPr>
          <a:xfrm>
            <a:off x="619932" y="1478323"/>
            <a:ext cx="852213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r>
              <a:rPr lang="en-GB" sz="2800" b="1" dirty="0">
                <a:solidFill>
                  <a:srgbClr val="002060"/>
                </a:solidFill>
              </a:rPr>
              <a:t>Additional resources 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Treatments for COVID-19 - NHS (</a:t>
            </a:r>
            <a:r>
              <a:rPr lang="en-GB" dirty="0">
                <a:hlinkClick r:id="rId3"/>
              </a:rPr>
              <a:t>www.nhs.uk)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People with symptoms of a respiratory infection including COVID-19 - GOV.UK (www.gov.uk)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7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867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Ken (WIRRAL COMMUNITY HEALTH AND CARE NHS FOUNDATION TRUST)</dc:creator>
  <cp:lastModifiedBy>HEALEY, Helen (WIRRAL COMMUNITY HEALTH AND CARE NHS FOUNDATION TRUST)</cp:lastModifiedBy>
  <cp:revision>55</cp:revision>
  <dcterms:created xsi:type="dcterms:W3CDTF">2022-04-06T11:32:07Z</dcterms:created>
  <dcterms:modified xsi:type="dcterms:W3CDTF">2023-10-18T15:28:45Z</dcterms:modified>
</cp:coreProperties>
</file>