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1" r:id="rId3"/>
    <p:sldId id="287" r:id="rId4"/>
    <p:sldId id="288" r:id="rId5"/>
    <p:sldId id="286" r:id="rId6"/>
    <p:sldId id="262" r:id="rId7"/>
    <p:sldId id="289" r:id="rId8"/>
    <p:sldId id="311" r:id="rId9"/>
    <p:sldId id="312" r:id="rId10"/>
    <p:sldId id="263" r:id="rId11"/>
    <p:sldId id="310" r:id="rId12"/>
    <p:sldId id="294" r:id="rId13"/>
    <p:sldId id="264" r:id="rId14"/>
    <p:sldId id="295" r:id="rId15"/>
    <p:sldId id="265" r:id="rId16"/>
    <p:sldId id="266" r:id="rId17"/>
    <p:sldId id="296" r:id="rId18"/>
    <p:sldId id="267" r:id="rId19"/>
    <p:sldId id="268" r:id="rId20"/>
    <p:sldId id="297" r:id="rId21"/>
    <p:sldId id="313" r:id="rId22"/>
    <p:sldId id="314" r:id="rId23"/>
    <p:sldId id="298" r:id="rId24"/>
    <p:sldId id="30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921" autoAdjust="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B73FE-D8BE-49C7-8916-5FED90441FD6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EDFC3-8C63-4F39-BE5B-8E4C7F21B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552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0889408-333D-48F4-BEE7-C765FDCE6FD8}" type="slidenum">
              <a:rPr lang="en-GB" altLang="en-US" smtClean="0"/>
              <a:pPr/>
              <a:t>2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B255A203-D561-4208-9D19-882C946D4AC1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2560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sz="1600" smtClean="0">
                <a:cs typeface="Arial" charset="0"/>
              </a:rPr>
              <a:t>RI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600" smtClean="0">
                <a:cs typeface="Arial" charset="0"/>
              </a:rPr>
              <a:t>Explain % of ‘allowance’/recommended amount – maximum not something to aim for</a:t>
            </a:r>
          </a:p>
          <a:p>
            <a:pPr eaLnBrk="1" hangingPunct="1">
              <a:spcBef>
                <a:spcPct val="0"/>
              </a:spcBef>
            </a:pPr>
            <a:endParaRPr lang="en-GB" altLang="en-US" sz="160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600" smtClean="0">
                <a:cs typeface="Arial" charset="0"/>
              </a:rPr>
              <a:t>For next slide: summary/key points</a:t>
            </a:r>
            <a:endParaRPr lang="en-GB" altLang="en-US" sz="1600" smtClean="0"/>
          </a:p>
          <a:p>
            <a:pPr eaLnBrk="1" hangingPunct="1">
              <a:spcBef>
                <a:spcPct val="0"/>
              </a:spcBef>
            </a:pPr>
            <a:endParaRPr lang="en-GB" altLang="en-US" sz="1600" smtClean="0">
              <a:latin typeface="Comic Sans MS" pitchFamily="66" charset="0"/>
            </a:endParaRPr>
          </a:p>
        </p:txBody>
      </p:sp>
      <p:sp>
        <p:nvSpPr>
          <p:cNvPr id="25605" name="Slide Number Placeholder 3"/>
          <p:cNvSpPr txBox="1">
            <a:spLocks noGrp="1"/>
          </p:cNvSpPr>
          <p:nvPr/>
        </p:nvSpPr>
        <p:spPr bwMode="auto">
          <a:xfrm>
            <a:off x="3885275" y="8684826"/>
            <a:ext cx="2971092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D6B14E4-D262-42EC-8F8C-054016BD150F}" type="slidenum">
              <a:rPr lang="en-GB" altLang="en-US">
                <a:latin typeface="Calibri" pitchFamily="34" charset="0"/>
                <a:cs typeface="Arial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GB" altLang="en-US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FDAF0D39-85A4-4BBF-983D-B74FC52693CC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2662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sz="1600" smtClean="0">
                <a:latin typeface="Comic Sans MS" pitchFamily="66" charset="0"/>
              </a:rPr>
              <a:t>Traffic light labelling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600" smtClean="0">
                <a:latin typeface="Comic Sans MS" pitchFamily="66" charset="0"/>
              </a:rPr>
              <a:t>NB per </a:t>
            </a:r>
            <a:r>
              <a:rPr lang="en-GB" altLang="en-US" sz="1600" b="1" smtClean="0">
                <a:latin typeface="Comic Sans MS" pitchFamily="66" charset="0"/>
              </a:rPr>
              <a:t>portion</a:t>
            </a:r>
            <a:r>
              <a:rPr lang="en-GB" altLang="en-US" sz="1600" smtClean="0">
                <a:latin typeface="Comic Sans MS" pitchFamily="66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600" smtClean="0">
                <a:latin typeface="Comic Sans MS" pitchFamily="66" charset="0"/>
              </a:rPr>
              <a:t>Natural sugar/fats = amber/red e.g. fruit, oily fish,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 sz="1900" smtClean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</a:pPr>
            <a:endParaRPr lang="en-GB" altLang="en-US" sz="160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 sz="800" smtClean="0">
              <a:latin typeface="Comic Sans MS" pitchFamily="66" charset="0"/>
            </a:endParaRPr>
          </a:p>
        </p:txBody>
      </p:sp>
      <p:sp>
        <p:nvSpPr>
          <p:cNvPr id="26629" name="Slide Number Placeholder 3"/>
          <p:cNvSpPr txBox="1">
            <a:spLocks noGrp="1"/>
          </p:cNvSpPr>
          <p:nvPr/>
        </p:nvSpPr>
        <p:spPr bwMode="auto">
          <a:xfrm>
            <a:off x="3885275" y="8684826"/>
            <a:ext cx="2971092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A4BE0C6-A430-48CF-AE96-9CF7E2EA1496}" type="slidenum">
              <a:rPr lang="en-GB" altLang="en-US">
                <a:latin typeface="Calibri" pitchFamily="34" charset="0"/>
                <a:cs typeface="Arial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GB" altLang="en-US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0889408-333D-48F4-BEE7-C765FDCE6FD8}" type="slidenum">
              <a:rPr lang="en-GB" altLang="en-US" smtClean="0"/>
              <a:pPr/>
              <a:t>3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0889408-333D-48F4-BEE7-C765FDCE6FD8}" type="slidenum">
              <a:rPr lang="en-GB" altLang="en-US" smtClean="0"/>
              <a:pPr/>
              <a:t>4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E1D45C7-5012-43D1-A477-B01C3436B839}" type="slidenum">
              <a:rPr lang="en-GB" altLang="en-US" smtClean="0"/>
              <a:pPr/>
              <a:t>6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EDFC3-8C63-4F39-BE5B-8E4C7F21BCB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632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75D5D34-C78F-4EE9-8C24-4F450BF9F473}" type="slidenum">
              <a:rPr lang="en-GB" altLang="en-US" smtClean="0"/>
              <a:pPr/>
              <a:t>10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Kellogg’s bran</a:t>
            </a:r>
            <a:r>
              <a:rPr lang="en-GB" baseline="0" dirty="0" smtClean="0"/>
              <a:t> flakes vs Sainsbury’s Bran flakes</a:t>
            </a:r>
          </a:p>
          <a:p>
            <a:r>
              <a:rPr lang="en-GB" baseline="0" dirty="0" smtClean="0"/>
              <a:t>Some </a:t>
            </a:r>
            <a:r>
              <a:rPr lang="en-GB" baseline="0" dirty="0" err="1" smtClean="0"/>
              <a:t>valuse</a:t>
            </a:r>
            <a:r>
              <a:rPr lang="en-GB" baseline="0" dirty="0" smtClean="0"/>
              <a:t> are lower /100g with the own brand but higher per serving as they have used a higher serving size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EDFC3-8C63-4F39-BE5B-8E4C7F21BCB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091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Sainsbury’s own brand strawberry </a:t>
            </a:r>
            <a:r>
              <a:rPr lang="en-GB" dirty="0" err="1" smtClean="0"/>
              <a:t>yoghrt</a:t>
            </a:r>
            <a:r>
              <a:rPr lang="en-GB" baseline="0" dirty="0" smtClean="0"/>
              <a:t> vs Ski smooth strawberry and raspberry yoghurt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EDFC3-8C63-4F39-BE5B-8E4C7F21BCB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105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1780EE9-8E53-435A-BBA8-761A411D3EAE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  <p:sp>
        <p:nvSpPr>
          <p:cNvPr id="245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80" name="Notes Placeholder 2"/>
          <p:cNvSpPr>
            <a:spLocks noGrp="1"/>
          </p:cNvSpPr>
          <p:nvPr>
            <p:ph type="body" idx="1"/>
          </p:nvPr>
        </p:nvSpPr>
        <p:spPr>
          <a:xfrm>
            <a:off x="213854" y="4343144"/>
            <a:ext cx="6358464" cy="4511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 sz="100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altLang="en-US" sz="1600" smtClean="0">
                <a:solidFill>
                  <a:srgbClr val="FF00FF"/>
                </a:solidFill>
                <a:cs typeface="Arial" charset="0"/>
              </a:rPr>
              <a:t>Practice with food labels – find low fat/sugar/salt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 sz="1600" smtClean="0">
              <a:solidFill>
                <a:srgbClr val="FF00FF"/>
              </a:solidFill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altLang="en-US" sz="1600" smtClean="0">
                <a:cs typeface="Arial" charset="0"/>
              </a:rPr>
              <a:t>Highlight BHF booklet with credit card sized version of the above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 sz="1600" smtClean="0">
              <a:solidFill>
                <a:srgbClr val="FF00FF"/>
              </a:solidFill>
              <a:cs typeface="Arial" charset="0"/>
            </a:endParaRPr>
          </a:p>
          <a:p>
            <a:r>
              <a:rPr lang="en-GB" altLang="en-US" sz="1600" b="1" smtClean="0">
                <a:cs typeface="Arial" charset="0"/>
              </a:rPr>
              <a:t>NEXT</a:t>
            </a:r>
            <a:r>
              <a:rPr lang="en-GB" altLang="en-US" sz="1600" smtClean="0">
                <a:cs typeface="Arial" charset="0"/>
              </a:rPr>
              <a:t> SLIDE – key things learnt?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 sz="110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altLang="en-US" sz="1100" smtClean="0"/>
              <a:t>Guidance per 100ml for liquids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 sz="110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 sz="110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 sz="1100" smtClean="0"/>
          </a:p>
        </p:txBody>
      </p:sp>
      <p:sp>
        <p:nvSpPr>
          <p:cNvPr id="24581" name="Slide Number Placeholder 3"/>
          <p:cNvSpPr txBox="1">
            <a:spLocks noGrp="1"/>
          </p:cNvSpPr>
          <p:nvPr/>
        </p:nvSpPr>
        <p:spPr bwMode="auto">
          <a:xfrm>
            <a:off x="3883643" y="8684826"/>
            <a:ext cx="2972724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7125150-C3B1-496A-BC84-2C35A19338A8}" type="slidenum">
              <a:rPr lang="en-GB" altLang="en-US">
                <a:latin typeface="Times New Roman" pitchFamily="18" charset="0"/>
                <a:cs typeface="Arial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GB" altLang="en-US">
              <a:latin typeface="Times New Roman" pitchFamily="18" charset="0"/>
              <a:cs typeface="Arial" charset="0"/>
            </a:endParaRPr>
          </a:p>
        </p:txBody>
      </p:sp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29553" r="8473" b="24498"/>
          <a:stretch>
            <a:fillRect/>
          </a:stretch>
        </p:blipFill>
        <p:spPr bwMode="auto">
          <a:xfrm>
            <a:off x="553408" y="5964878"/>
            <a:ext cx="4781499" cy="158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6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9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4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6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1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2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7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45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3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06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9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hyperlink" Target="https://www.google.co.uk/url?sa=i&amp;rct=j&amp;q=&amp;esrc=s&amp;source=images&amp;cd=&amp;cad=rja&amp;uact=8&amp;ved=0CAcQjRxqFQoTCIW-t9Pa4McCFcxVGgod6SsL_A&amp;url=http://www.foodlabel.org.uk/label/product-packaging.aspx&amp;bvm=bv.102022582,d.ZGU&amp;psig=AFQjCNGSG0qau_Sgf6k35fLuNXbEY7WU_w&amp;ust=1441570229912681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330" y="1412776"/>
            <a:ext cx="212506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 smtClean="0">
                <a:solidFill>
                  <a:schemeClr val="bg1"/>
                </a:solidFill>
              </a:rPr>
              <a:t>Food labelling</a:t>
            </a:r>
            <a:endParaRPr lang="en-GB" sz="2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365104"/>
            <a:ext cx="19100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Presented by:</a:t>
            </a:r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sz="1600" dirty="0" smtClean="0">
                <a:solidFill>
                  <a:schemeClr val="bg1"/>
                </a:solidFill>
              </a:rPr>
              <a:t>Community </a:t>
            </a:r>
            <a:r>
              <a:rPr lang="en-GB" sz="1600" dirty="0" err="1" smtClean="0">
                <a:solidFill>
                  <a:schemeClr val="bg1"/>
                </a:solidFill>
              </a:rPr>
              <a:t>Dietitian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8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884">
        <p:fade/>
      </p:transition>
    </mc:Choice>
    <mc:Fallback xmlns="">
      <p:transition spd="slow" advTm="188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t="32329" r="43391" b="21089"/>
          <a:stretch>
            <a:fillRect/>
          </a:stretch>
        </p:blipFill>
        <p:spPr bwMode="auto">
          <a:xfrm>
            <a:off x="276516" y="2153641"/>
            <a:ext cx="3143356" cy="172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1"/>
          <p:cNvSpPr txBox="1">
            <a:spLocks noChangeArrowheads="1"/>
          </p:cNvSpPr>
          <p:nvPr/>
        </p:nvSpPr>
        <p:spPr bwMode="auto">
          <a:xfrm>
            <a:off x="179512" y="1303893"/>
            <a:ext cx="43924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66FF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 dirty="0" smtClean="0">
                <a:latin typeface="+mn-lt"/>
              </a:rPr>
              <a:t>Use per 100g – where you decide the portion size from a larger pack </a:t>
            </a:r>
            <a:endParaRPr lang="en-GB" altLang="en-US" sz="1800" dirty="0">
              <a:latin typeface="+mn-lt"/>
            </a:endParaRPr>
          </a:p>
        </p:txBody>
      </p:sp>
      <p:sp>
        <p:nvSpPr>
          <p:cNvPr id="8199" name="TextBox 9"/>
          <p:cNvSpPr txBox="1">
            <a:spLocks noChangeArrowheads="1"/>
          </p:cNvSpPr>
          <p:nvPr/>
        </p:nvSpPr>
        <p:spPr bwMode="auto">
          <a:xfrm>
            <a:off x="4819203" y="1331489"/>
            <a:ext cx="40239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66FF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 dirty="0" smtClean="0">
                <a:latin typeface="+mn-lt"/>
              </a:rPr>
              <a:t>Use per serving when  you eat the set serving size e.g. individual serving packs</a:t>
            </a:r>
            <a:endParaRPr lang="en-GB" altLang="en-US" sz="1800" dirty="0">
              <a:latin typeface="+mn-lt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6" t="28454" r="55015" b="51752"/>
          <a:stretch/>
        </p:blipFill>
        <p:spPr bwMode="auto">
          <a:xfrm>
            <a:off x="3971269" y="2153641"/>
            <a:ext cx="5166155" cy="172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t="28251" r="62995" b="51683"/>
          <a:stretch/>
        </p:blipFill>
        <p:spPr bwMode="auto">
          <a:xfrm>
            <a:off x="3971269" y="4009006"/>
            <a:ext cx="5064997" cy="208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9" t="18614" r="9752" b="16304"/>
          <a:stretch/>
        </p:blipFill>
        <p:spPr bwMode="auto">
          <a:xfrm>
            <a:off x="106267" y="3995410"/>
            <a:ext cx="3907931" cy="202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949">
        <p:fade/>
      </p:transition>
    </mc:Choice>
    <mc:Fallback xmlns="">
      <p:transition spd="slow" advTm="86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39552" y="980728"/>
            <a:ext cx="66967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Per 100g example - cereal</a:t>
            </a:r>
            <a:endParaRPr lang="en-GB" sz="2200" dirty="0"/>
          </a:p>
        </p:txBody>
      </p:sp>
      <p:sp>
        <p:nvSpPr>
          <p:cNvPr id="6" name="Rectangle 5"/>
          <p:cNvSpPr/>
          <p:nvPr/>
        </p:nvSpPr>
        <p:spPr>
          <a:xfrm>
            <a:off x="395536" y="1465620"/>
            <a:ext cx="66967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Cereal 1 </a:t>
            </a:r>
            <a:endParaRPr lang="en-GB" sz="2200" dirty="0"/>
          </a:p>
        </p:txBody>
      </p:sp>
      <p:sp>
        <p:nvSpPr>
          <p:cNvPr id="7" name="Rectangle 6"/>
          <p:cNvSpPr/>
          <p:nvPr/>
        </p:nvSpPr>
        <p:spPr>
          <a:xfrm>
            <a:off x="4572000" y="1503948"/>
            <a:ext cx="66967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Cereal 2 </a:t>
            </a:r>
            <a:endParaRPr lang="en-GB" sz="2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23368" r="54072" b="41031"/>
          <a:stretch/>
        </p:blipFill>
        <p:spPr bwMode="auto">
          <a:xfrm>
            <a:off x="4572000" y="2011398"/>
            <a:ext cx="4410952" cy="256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t="23367" r="59579" b="45742"/>
          <a:stretch/>
        </p:blipFill>
        <p:spPr bwMode="auto">
          <a:xfrm>
            <a:off x="107504" y="1988256"/>
            <a:ext cx="4384524" cy="266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319">
        <p:fade/>
      </p:transition>
    </mc:Choice>
    <mc:Fallback xmlns="">
      <p:transition spd="slow" advTm="333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39552" y="980728"/>
            <a:ext cx="66967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Per portion example – </a:t>
            </a:r>
            <a:r>
              <a:rPr lang="en-GB" sz="2200" b="1" dirty="0" err="1" smtClean="0">
                <a:solidFill>
                  <a:srgbClr val="0070C0"/>
                </a:solidFill>
              </a:rPr>
              <a:t>singel</a:t>
            </a:r>
            <a:r>
              <a:rPr lang="en-GB" sz="2200" b="1" dirty="0" smtClean="0">
                <a:solidFill>
                  <a:srgbClr val="0070C0"/>
                </a:solidFill>
              </a:rPr>
              <a:t> serve yoghurts</a:t>
            </a:r>
            <a:endParaRPr lang="en-GB" sz="2200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679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t="8713" r="11683" b="28317"/>
          <a:stretch/>
        </p:blipFill>
        <p:spPr bwMode="auto">
          <a:xfrm>
            <a:off x="2051720" y="1475783"/>
            <a:ext cx="4502064" cy="239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6" t="10165" r="11609" b="45346"/>
          <a:stretch/>
        </p:blipFill>
        <p:spPr bwMode="auto">
          <a:xfrm>
            <a:off x="1907704" y="4077072"/>
            <a:ext cx="5544616" cy="201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7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222">
        <p:fade/>
      </p:transition>
    </mc:Choice>
    <mc:Fallback xmlns="">
      <p:transition spd="slow" advTm="202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5" t="25627" r="9122" b="28423"/>
          <a:stretch>
            <a:fillRect/>
          </a:stretch>
        </p:blipFill>
        <p:spPr bwMode="auto">
          <a:xfrm>
            <a:off x="539750" y="1125538"/>
            <a:ext cx="7920038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4213" y="4149725"/>
            <a:ext cx="1295400" cy="35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221" name="TextBox 2"/>
          <p:cNvSpPr txBox="1">
            <a:spLocks noChangeArrowheads="1"/>
          </p:cNvSpPr>
          <p:nvPr/>
        </p:nvSpPr>
        <p:spPr bwMode="auto">
          <a:xfrm>
            <a:off x="684213" y="4149725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66FF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000"/>
              <a:t>Sugar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616">
        <p:fade/>
      </p:transition>
    </mc:Choice>
    <mc:Fallback xmlns="">
      <p:transition spd="slow" advTm="366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9512" y="1582347"/>
            <a:ext cx="8424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Works </a:t>
            </a:r>
            <a:r>
              <a:rPr lang="en-GB" dirty="0"/>
              <a:t>well with processed </a:t>
            </a:r>
            <a:r>
              <a:rPr lang="en-GB" dirty="0" smtClean="0"/>
              <a:t>foods to help us identify healthier versions</a:t>
            </a:r>
          </a:p>
          <a:p>
            <a:pPr>
              <a:buClr>
                <a:srgbClr val="CC0066"/>
              </a:buClr>
            </a:pPr>
            <a:endParaRPr lang="en-GB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Does </a:t>
            </a:r>
            <a:r>
              <a:rPr lang="en-GB" dirty="0"/>
              <a:t>not </a:t>
            </a:r>
            <a:r>
              <a:rPr lang="en-GB" dirty="0" smtClean="0"/>
              <a:t>mean that nutritious higher fat foods (e.g. nuts, oily fish, olive oil) </a:t>
            </a:r>
          </a:p>
          <a:p>
            <a:pPr>
              <a:buClr>
                <a:srgbClr val="CC0066"/>
              </a:buClr>
            </a:pPr>
            <a:r>
              <a:rPr lang="en-GB" dirty="0" smtClean="0"/>
              <a:t>    or unsweetened fruit have to be avoided </a:t>
            </a:r>
          </a:p>
          <a:p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1122488"/>
            <a:ext cx="52814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Using Low/Medium/High guide 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4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1159">
        <p:fade/>
      </p:transition>
    </mc:Choice>
    <mc:Fallback xmlns="">
      <p:transition spd="slow" advTm="911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2" t="25124" r="2614" b="52119"/>
          <a:stretch>
            <a:fillRect/>
          </a:stretch>
        </p:blipFill>
        <p:spPr bwMode="auto">
          <a:xfrm>
            <a:off x="4499992" y="1724024"/>
            <a:ext cx="4521771" cy="244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779913"/>
              </p:ext>
            </p:extLst>
          </p:nvPr>
        </p:nvGraphicFramePr>
        <p:xfrm>
          <a:off x="485053" y="1546802"/>
          <a:ext cx="3709398" cy="43425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854699"/>
                <a:gridCol w="1854699"/>
              </a:tblGrid>
              <a:tr h="868509">
                <a:tc>
                  <a:txBody>
                    <a:bodyPr/>
                    <a:lstStyle/>
                    <a:p>
                      <a:r>
                        <a:rPr lang="en-GB" sz="3200" b="0" dirty="0" smtClean="0"/>
                        <a:t>Kcal</a:t>
                      </a:r>
                      <a:endParaRPr lang="en-GB" sz="3200" b="0" dirty="0"/>
                    </a:p>
                  </a:txBody>
                  <a:tcPr marL="91445" marR="91445" marT="45727" marB="45727"/>
                </a:tc>
                <a:tc>
                  <a:txBody>
                    <a:bodyPr/>
                    <a:lstStyle/>
                    <a:p>
                      <a:r>
                        <a:rPr lang="en-GB" sz="3200" b="0" dirty="0" smtClean="0"/>
                        <a:t>2000</a:t>
                      </a:r>
                      <a:endParaRPr lang="en-GB" sz="3200" b="0" dirty="0"/>
                    </a:p>
                  </a:txBody>
                  <a:tcPr marL="91445" marR="91445" marT="45727" marB="45727"/>
                </a:tc>
              </a:tr>
              <a:tr h="868509">
                <a:tc>
                  <a:txBody>
                    <a:bodyPr/>
                    <a:lstStyle/>
                    <a:p>
                      <a:r>
                        <a:rPr lang="en-GB" sz="3200" b="0" dirty="0" smtClean="0"/>
                        <a:t>Fat </a:t>
                      </a:r>
                      <a:endParaRPr lang="en-GB" sz="3200" b="0" dirty="0"/>
                    </a:p>
                  </a:txBody>
                  <a:tcPr marL="91445" marR="91445" marT="45727" marB="45727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 smtClean="0"/>
                        <a:t>70g</a:t>
                      </a:r>
                      <a:endParaRPr lang="en-GB" sz="3200" b="0" dirty="0"/>
                    </a:p>
                  </a:txBody>
                  <a:tcPr marL="91445" marR="91445" marT="45727" marB="45727">
                    <a:noFill/>
                  </a:tcPr>
                </a:tc>
              </a:tr>
              <a:tr h="868509">
                <a:tc>
                  <a:txBody>
                    <a:bodyPr/>
                    <a:lstStyle/>
                    <a:p>
                      <a:r>
                        <a:rPr lang="en-GB" sz="3200" b="0" dirty="0" smtClean="0"/>
                        <a:t>Saturates</a:t>
                      </a:r>
                      <a:endParaRPr lang="en-GB" sz="3200" b="0" dirty="0"/>
                    </a:p>
                  </a:txBody>
                  <a:tcPr marL="91445" marR="91445" marT="45727" marB="45727"/>
                </a:tc>
                <a:tc>
                  <a:txBody>
                    <a:bodyPr/>
                    <a:lstStyle/>
                    <a:p>
                      <a:r>
                        <a:rPr lang="en-GB" sz="3200" b="0" dirty="0" smtClean="0"/>
                        <a:t>20g</a:t>
                      </a:r>
                      <a:endParaRPr lang="en-GB" sz="3200" b="0" dirty="0"/>
                    </a:p>
                  </a:txBody>
                  <a:tcPr marL="91445" marR="91445" marT="45727" marB="45727"/>
                </a:tc>
              </a:tr>
              <a:tr h="868509">
                <a:tc>
                  <a:txBody>
                    <a:bodyPr/>
                    <a:lstStyle/>
                    <a:p>
                      <a:r>
                        <a:rPr lang="en-GB" sz="3200" b="0" dirty="0" smtClean="0"/>
                        <a:t>Sugars</a:t>
                      </a:r>
                      <a:endParaRPr lang="en-GB" sz="3200" b="0" dirty="0"/>
                    </a:p>
                  </a:txBody>
                  <a:tcPr marL="91445" marR="91445" marT="45727" marB="45727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 smtClean="0"/>
                        <a:t>90g</a:t>
                      </a:r>
                      <a:endParaRPr lang="en-GB" sz="3200" b="0" dirty="0"/>
                    </a:p>
                  </a:txBody>
                  <a:tcPr marL="91445" marR="91445" marT="45727" marB="45727">
                    <a:noFill/>
                  </a:tcPr>
                </a:tc>
              </a:tr>
              <a:tr h="868509"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Salt</a:t>
                      </a:r>
                      <a:endParaRPr lang="en-GB" sz="3600" dirty="0"/>
                    </a:p>
                  </a:txBody>
                  <a:tcPr marL="91445" marR="91445" marT="45727" marB="45727"/>
                </a:tc>
                <a:tc>
                  <a:txBody>
                    <a:bodyPr/>
                    <a:lstStyle/>
                    <a:p>
                      <a:r>
                        <a:rPr lang="en-GB" sz="3600" dirty="0" smtClean="0"/>
                        <a:t>6g</a:t>
                      </a:r>
                      <a:endParaRPr lang="en-GB" sz="3600" dirty="0"/>
                    </a:p>
                  </a:txBody>
                  <a:tcPr marL="91445" marR="91445" marT="45727" marB="45727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39752" y="908720"/>
            <a:ext cx="38149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Reference Intakes (RIs)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3656" y="4437112"/>
            <a:ext cx="43105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How </a:t>
            </a:r>
            <a:r>
              <a:rPr lang="en-GB" dirty="0"/>
              <a:t>much of each of the nutrients an </a:t>
            </a:r>
            <a:endParaRPr lang="en-GB" dirty="0" smtClean="0"/>
          </a:p>
          <a:p>
            <a:r>
              <a:rPr lang="en-GB" dirty="0" smtClean="0"/>
              <a:t>average </a:t>
            </a:r>
            <a:r>
              <a:rPr lang="en-GB" dirty="0"/>
              <a:t>person should have each day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/>
              <a:t>They are </a:t>
            </a:r>
            <a:r>
              <a:rPr lang="en-GB" b="1" dirty="0"/>
              <a:t>maximums</a:t>
            </a:r>
            <a:r>
              <a:rPr lang="en-GB" dirty="0"/>
              <a:t> rather than something </a:t>
            </a:r>
            <a:endParaRPr lang="en-GB" dirty="0" smtClean="0"/>
          </a:p>
          <a:p>
            <a:r>
              <a:rPr lang="en-GB" dirty="0" smtClean="0"/>
              <a:t>to </a:t>
            </a:r>
            <a:r>
              <a:rPr lang="en-GB" dirty="0"/>
              <a:t>aim for.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9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5454">
        <p:fade/>
      </p:transition>
    </mc:Choice>
    <mc:Fallback xmlns="">
      <p:transition spd="slow" advTm="654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40025" r="46242" b="18253"/>
          <a:stretch>
            <a:fillRect/>
          </a:stretch>
        </p:blipFill>
        <p:spPr bwMode="auto">
          <a:xfrm>
            <a:off x="2005349" y="1411615"/>
            <a:ext cx="4451088" cy="203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035155" y="3629329"/>
            <a:ext cx="425499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66FF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1" dirty="0">
                <a:solidFill>
                  <a:srgbClr val="0070C0"/>
                </a:solidFill>
                <a:latin typeface="+mn-lt"/>
              </a:rPr>
              <a:t>Chicken Curry 320g ready meal</a:t>
            </a:r>
            <a:endParaRPr lang="en-GB" altLang="en-US" sz="2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40956" r="46355" b="15417"/>
          <a:stretch>
            <a:fillRect/>
          </a:stretch>
        </p:blipFill>
        <p:spPr bwMode="auto">
          <a:xfrm>
            <a:off x="2024179" y="4060215"/>
            <a:ext cx="4265971" cy="203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32588" y="195263"/>
            <a:ext cx="2232025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70" name="Rectangle 2"/>
          <p:cNvSpPr>
            <a:spLocks noChangeArrowheads="1"/>
          </p:cNvSpPr>
          <p:nvPr/>
        </p:nvSpPr>
        <p:spPr bwMode="auto">
          <a:xfrm>
            <a:off x="1493492" y="980728"/>
            <a:ext cx="533832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6FF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1" dirty="0">
                <a:solidFill>
                  <a:srgbClr val="0070C0"/>
                </a:solidFill>
                <a:latin typeface="+mn-lt"/>
              </a:rPr>
              <a:t>South Indian Chicken Curry 350g ready meal</a:t>
            </a:r>
            <a:endParaRPr lang="en-GB" altLang="en-US" sz="2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6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523">
        <p:fade/>
      </p:transition>
    </mc:Choice>
    <mc:Fallback xmlns="">
      <p:transition spd="slow" advTm="175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7050" y="1124744"/>
            <a:ext cx="33393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Using Reference Intake (RI)</a:t>
            </a:r>
            <a:endParaRPr lang="en-GB" sz="22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1582347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RI = how </a:t>
            </a:r>
            <a:r>
              <a:rPr lang="en-GB" dirty="0"/>
              <a:t>much of each of the nutrients an </a:t>
            </a:r>
            <a:r>
              <a:rPr lang="en-GB" dirty="0" smtClean="0"/>
              <a:t>average </a:t>
            </a:r>
            <a:r>
              <a:rPr lang="en-GB" dirty="0"/>
              <a:t>person should have each </a:t>
            </a:r>
            <a:r>
              <a:rPr lang="en-GB" dirty="0" smtClean="0"/>
              <a:t>day.</a:t>
            </a:r>
          </a:p>
          <a:p>
            <a:pPr>
              <a:buClr>
                <a:srgbClr val="CC0066"/>
              </a:buClr>
            </a:pPr>
            <a:endParaRPr lang="en-GB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They </a:t>
            </a:r>
            <a:r>
              <a:rPr lang="en-GB" dirty="0"/>
              <a:t>are </a:t>
            </a:r>
            <a:r>
              <a:rPr lang="en-GB" b="1" dirty="0"/>
              <a:t>maximums</a:t>
            </a:r>
            <a:r>
              <a:rPr lang="en-GB" dirty="0"/>
              <a:t> rather than something </a:t>
            </a:r>
            <a:r>
              <a:rPr lang="en-GB" dirty="0" smtClean="0"/>
              <a:t>to </a:t>
            </a:r>
            <a:r>
              <a:rPr lang="en-GB" dirty="0"/>
              <a:t>aim for. </a:t>
            </a:r>
            <a:endParaRPr lang="en-GB" dirty="0" smtClean="0"/>
          </a:p>
          <a:p>
            <a:pPr>
              <a:buClr>
                <a:srgbClr val="CC0066"/>
              </a:buClr>
            </a:pPr>
            <a:endParaRPr lang="en-GB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RIs </a:t>
            </a:r>
            <a:r>
              <a:rPr lang="en-GB" dirty="0"/>
              <a:t>are based on the ‘average’ woman having 2000 kcals /day – individuals may require more/less energy and therefore more/less of the </a:t>
            </a:r>
            <a:r>
              <a:rPr lang="en-GB" dirty="0" smtClean="0"/>
              <a:t>nutrients.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% shown on the front of pack labelling tells you what proportion of that ‘allowance’ a serving will ‘use up’.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Does </a:t>
            </a:r>
            <a:r>
              <a:rPr lang="en-GB" dirty="0"/>
              <a:t>not provide information on carbohydrate (need to check the nutrition information section for this</a:t>
            </a:r>
            <a:r>
              <a:rPr lang="en-GB" dirty="0" smtClean="0"/>
              <a:t>).</a:t>
            </a:r>
          </a:p>
          <a:p>
            <a:pPr>
              <a:buClr>
                <a:srgbClr val="CC0066"/>
              </a:buClr>
            </a:pP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Front </a:t>
            </a:r>
            <a:r>
              <a:rPr lang="en-GB" dirty="0"/>
              <a:t>of pack information is based on what manufacturer deems to be a portion and may be different to serving an individual may choose to consume.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4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326">
        <p:fade/>
      </p:transition>
    </mc:Choice>
    <mc:Fallback xmlns="">
      <p:transition spd="slow" advTm="553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2267744" y="764704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 algn="ctr" eaLnBrk="1" hangingPunct="1">
              <a:buFontTx/>
              <a:buNone/>
            </a:pPr>
            <a:r>
              <a:rPr lang="en-GB" altLang="en-US" sz="3000" b="1" dirty="0" smtClean="0">
                <a:solidFill>
                  <a:srgbClr val="CC0066"/>
                </a:solidFill>
                <a:latin typeface="+mj-lt"/>
              </a:rPr>
              <a:t>Traffic lights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47314" r="46228" b="10355"/>
          <a:stretch>
            <a:fillRect/>
          </a:stretch>
        </p:blipFill>
        <p:spPr bwMode="auto">
          <a:xfrm>
            <a:off x="1115616" y="1503927"/>
            <a:ext cx="6699862" cy="307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581128"/>
            <a:ext cx="7511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Designed to help people, at a glance, quickly decide which foods are </a:t>
            </a:r>
            <a:r>
              <a:rPr lang="en-GB" dirty="0" smtClean="0"/>
              <a:t>healthier.</a:t>
            </a:r>
            <a:endParaRPr lang="en-GB" dirty="0"/>
          </a:p>
          <a:p>
            <a:r>
              <a:rPr lang="en-GB" dirty="0"/>
              <a:t> </a:t>
            </a:r>
          </a:p>
          <a:p>
            <a:r>
              <a:rPr lang="en-GB" dirty="0" smtClean="0"/>
              <a:t>Red </a:t>
            </a:r>
            <a:r>
              <a:rPr lang="en-GB" dirty="0"/>
              <a:t>– high (only as a treat), amber – medium (occasionally), green - low (go)</a:t>
            </a:r>
          </a:p>
          <a:p>
            <a:r>
              <a:rPr lang="en-GB" dirty="0"/>
              <a:t> 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693">
        <p:fade/>
      </p:transition>
    </mc:Choice>
    <mc:Fallback xmlns="">
      <p:transition spd="slow" advTm="416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1807942" y="977029"/>
            <a:ext cx="448924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6FF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1" dirty="0">
                <a:solidFill>
                  <a:srgbClr val="0070C0"/>
                </a:solidFill>
                <a:latin typeface="+mn-lt"/>
              </a:rPr>
              <a:t>Red Leicester </a:t>
            </a:r>
            <a:r>
              <a:rPr lang="en-GB" altLang="en-US" sz="2200" b="1" dirty="0" smtClean="0">
                <a:solidFill>
                  <a:srgbClr val="0070C0"/>
                </a:solidFill>
                <a:latin typeface="+mn-lt"/>
              </a:rPr>
              <a:t>Ploughman's </a:t>
            </a:r>
            <a:r>
              <a:rPr lang="en-GB" altLang="en-US" sz="2200" b="1" dirty="0">
                <a:solidFill>
                  <a:srgbClr val="0070C0"/>
                </a:solidFill>
                <a:latin typeface="+mn-lt"/>
              </a:rPr>
              <a:t>Sandwich</a:t>
            </a:r>
            <a:endParaRPr lang="en-GB" altLang="en-US" sz="2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43874" r="46455" b="13393"/>
          <a:stretch>
            <a:fillRect/>
          </a:stretch>
        </p:blipFill>
        <p:spPr bwMode="auto">
          <a:xfrm>
            <a:off x="1644837" y="1407916"/>
            <a:ext cx="4749730" cy="221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2734737" y="3624937"/>
            <a:ext cx="27182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6FF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1" dirty="0">
                <a:solidFill>
                  <a:srgbClr val="0070C0"/>
                </a:solidFill>
                <a:latin typeface="+mn-lt"/>
              </a:rPr>
              <a:t>Egg &amp; Cress Sandwich</a:t>
            </a:r>
            <a:endParaRPr lang="en-GB" altLang="en-US" sz="2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" t="45062" r="45671" b="13393"/>
          <a:stretch>
            <a:fillRect/>
          </a:stretch>
        </p:blipFill>
        <p:spPr bwMode="auto">
          <a:xfrm>
            <a:off x="1973649" y="4077072"/>
            <a:ext cx="4409231" cy="198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6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483">
        <p:fade/>
      </p:transition>
    </mc:Choice>
    <mc:Fallback xmlns="">
      <p:transition spd="slow" advTm="254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http://www.foodlabel.org.uk/styling/gda/images/Food-Labelling-Section3-1.gif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94085"/>
            <a:ext cx="39306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30708" r="12177" b="19469"/>
          <a:stretch>
            <a:fillRect/>
          </a:stretch>
        </p:blipFill>
        <p:spPr bwMode="auto">
          <a:xfrm>
            <a:off x="271818" y="3284984"/>
            <a:ext cx="8220719" cy="270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" t="29784" r="20152" b="14317"/>
          <a:stretch>
            <a:fillRect/>
          </a:stretch>
        </p:blipFill>
        <p:spPr bwMode="auto">
          <a:xfrm>
            <a:off x="4341568" y="1171584"/>
            <a:ext cx="467995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689">
        <p:fade/>
      </p:transition>
    </mc:Choice>
    <mc:Fallback xmlns="">
      <p:transition spd="slow" advTm="326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7050" y="1124744"/>
            <a:ext cx="33593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Using Traffic Light Labelling</a:t>
            </a:r>
            <a:endParaRPr lang="en-GB" sz="22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1582347"/>
            <a:ext cx="84249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Does </a:t>
            </a:r>
            <a:r>
              <a:rPr lang="en-GB" dirty="0"/>
              <a:t>not provide information on carbohydrate (need to check the nutrition information section for this</a:t>
            </a:r>
            <a:r>
              <a:rPr lang="en-GB" dirty="0" smtClean="0"/>
              <a:t>).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Does </a:t>
            </a:r>
            <a:r>
              <a:rPr lang="en-GB" dirty="0"/>
              <a:t>not mean that nutritious higher fat foods (e.g. nuts, oily fish, olive oil) </a:t>
            </a:r>
          </a:p>
          <a:p>
            <a:pPr>
              <a:buClr>
                <a:srgbClr val="CC0066"/>
              </a:buClr>
            </a:pPr>
            <a:r>
              <a:rPr lang="en-GB" dirty="0"/>
              <a:t>    or unsweetened fruit have to be </a:t>
            </a:r>
            <a:r>
              <a:rPr lang="en-GB" dirty="0" smtClean="0"/>
              <a:t>avoided.</a:t>
            </a: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Front </a:t>
            </a:r>
            <a:r>
              <a:rPr lang="en-GB" dirty="0"/>
              <a:t>of pack information is based on what manufacturer deems to be a portion and may be different to serving an individual may choose to consume. </a:t>
            </a:r>
            <a:endParaRPr lang="en-GB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Check the nutrition information for more details information on how much of each nutrient is in the food.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6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602">
        <p:fade/>
      </p:transition>
    </mc:Choice>
    <mc:Fallback xmlns="">
      <p:transition spd="slow" advTm="44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" t="53191" r="53406" b="11571"/>
          <a:stretch>
            <a:fillRect/>
          </a:stretch>
        </p:blipFill>
        <p:spPr bwMode="auto">
          <a:xfrm>
            <a:off x="143396" y="1484784"/>
            <a:ext cx="40655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1115616" y="980728"/>
            <a:ext cx="163435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6FF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1" dirty="0">
                <a:solidFill>
                  <a:srgbClr val="0070C0"/>
                </a:solidFill>
                <a:latin typeface="+mn-lt"/>
              </a:rPr>
              <a:t>Mini </a:t>
            </a:r>
            <a:r>
              <a:rPr lang="en-GB" altLang="en-US" sz="2200" b="1" dirty="0" err="1">
                <a:solidFill>
                  <a:srgbClr val="0070C0"/>
                </a:solidFill>
                <a:latin typeface="+mn-lt"/>
              </a:rPr>
              <a:t>wheats</a:t>
            </a:r>
            <a:endParaRPr lang="en-GB" altLang="en-US" sz="22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50000" r="53987" b="7924"/>
          <a:stretch>
            <a:fillRect/>
          </a:stretch>
        </p:blipFill>
        <p:spPr bwMode="auto">
          <a:xfrm>
            <a:off x="4788149" y="1428931"/>
            <a:ext cx="4101851" cy="215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40918" r="46487" b="16550"/>
          <a:stretch>
            <a:fillRect/>
          </a:stretch>
        </p:blipFill>
        <p:spPr bwMode="auto">
          <a:xfrm>
            <a:off x="160338" y="4077072"/>
            <a:ext cx="43100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732588" y="195263"/>
            <a:ext cx="2232025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4873625" y="1053897"/>
            <a:ext cx="40163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66FF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1" dirty="0">
                <a:solidFill>
                  <a:srgbClr val="0070C0"/>
                </a:solidFill>
                <a:latin typeface="+mn-lt"/>
              </a:rPr>
              <a:t>Golden syrup  </a:t>
            </a:r>
            <a:r>
              <a:rPr lang="en-GB" altLang="en-US" sz="2200" b="1" dirty="0" err="1">
                <a:solidFill>
                  <a:srgbClr val="0070C0"/>
                </a:solidFill>
                <a:latin typeface="+mn-lt"/>
              </a:rPr>
              <a:t>wheats</a:t>
            </a:r>
            <a:endParaRPr lang="en-GB" altLang="en-US" sz="2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4344" name="TextBox 13"/>
          <p:cNvSpPr txBox="1">
            <a:spLocks noChangeArrowheads="1"/>
          </p:cNvSpPr>
          <p:nvPr/>
        </p:nvSpPr>
        <p:spPr bwMode="auto">
          <a:xfrm>
            <a:off x="874885" y="3557278"/>
            <a:ext cx="26364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6FF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1" dirty="0">
                <a:solidFill>
                  <a:srgbClr val="0070C0"/>
                </a:solidFill>
                <a:latin typeface="+mn-lt"/>
              </a:rPr>
              <a:t>Honey monster puffs</a:t>
            </a:r>
          </a:p>
        </p:txBody>
      </p:sp>
      <p:pic>
        <p:nvPicPr>
          <p:cNvPr id="1434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t="46912" r="53177" b="10759"/>
          <a:stretch>
            <a:fillRect/>
          </a:stretch>
        </p:blipFill>
        <p:spPr bwMode="auto">
          <a:xfrm>
            <a:off x="4938713" y="3988165"/>
            <a:ext cx="37338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15"/>
          <p:cNvSpPr txBox="1">
            <a:spLocks noChangeArrowheads="1"/>
          </p:cNvSpPr>
          <p:nvPr/>
        </p:nvSpPr>
        <p:spPr bwMode="auto">
          <a:xfrm>
            <a:off x="5399723" y="3555617"/>
            <a:ext cx="26657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6FF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1" dirty="0">
                <a:solidFill>
                  <a:srgbClr val="0070C0"/>
                </a:solidFill>
                <a:latin typeface="+mn-lt"/>
              </a:rPr>
              <a:t>Honey nut cornflakes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6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592">
        <p:fade/>
      </p:transition>
    </mc:Choice>
    <mc:Fallback xmlns="">
      <p:transition spd="slow" advTm="125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732588" y="195263"/>
            <a:ext cx="2232025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532550" y="1005338"/>
            <a:ext cx="16366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6FF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1" dirty="0">
                <a:solidFill>
                  <a:srgbClr val="0070C0"/>
                </a:solidFill>
                <a:latin typeface="+mn-lt"/>
              </a:rPr>
              <a:t>salmon fillet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43723" r="46001" b="7954"/>
          <a:stretch>
            <a:fillRect/>
          </a:stretch>
        </p:blipFill>
        <p:spPr bwMode="auto">
          <a:xfrm>
            <a:off x="395537" y="1495349"/>
            <a:ext cx="3816424" cy="199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6108957" y="1005338"/>
            <a:ext cx="118814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6FF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1" dirty="0">
                <a:solidFill>
                  <a:srgbClr val="0070C0"/>
                </a:solidFill>
                <a:latin typeface="+mn-lt"/>
              </a:rPr>
              <a:t>almonds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 t="40857" r="46230" b="10152"/>
          <a:stretch>
            <a:fillRect/>
          </a:stretch>
        </p:blipFill>
        <p:spPr bwMode="auto">
          <a:xfrm>
            <a:off x="4595246" y="1436225"/>
            <a:ext cx="3743325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1030291" y="3559436"/>
            <a:ext cx="25469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6FF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1" dirty="0">
                <a:solidFill>
                  <a:srgbClr val="0070C0"/>
                </a:solidFill>
                <a:latin typeface="+mn-lt"/>
              </a:rPr>
              <a:t>extra virgin olive oil 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t="48329" r="57632" b="14000"/>
          <a:stretch>
            <a:fillRect/>
          </a:stretch>
        </p:blipFill>
        <p:spPr bwMode="auto">
          <a:xfrm>
            <a:off x="433428" y="3990323"/>
            <a:ext cx="3837756" cy="200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5494750" y="3455325"/>
            <a:ext cx="180235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66FF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1" dirty="0">
                <a:solidFill>
                  <a:srgbClr val="0070C0"/>
                </a:solidFill>
                <a:latin typeface="+mn-lt"/>
              </a:rPr>
              <a:t>dried apricots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52907" r="57063" b="10355"/>
          <a:stretch>
            <a:fillRect/>
          </a:stretch>
        </p:blipFill>
        <p:spPr bwMode="auto">
          <a:xfrm>
            <a:off x="4511675" y="3886212"/>
            <a:ext cx="4178300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3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646">
        <p:fade/>
      </p:transition>
    </mc:Choice>
    <mc:Fallback xmlns="">
      <p:transition spd="slow" advTm="10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19" y="980728"/>
            <a:ext cx="27847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Nutrition Claims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357" y="1540116"/>
            <a:ext cx="1438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Sugar free </a:t>
            </a:r>
            <a:endParaRPr lang="en-GB" sz="2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5745" y="1601671"/>
            <a:ext cx="330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 sugar. May not be low calorie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17034" y="2070082"/>
            <a:ext cx="11826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Fat Free </a:t>
            </a:r>
            <a:endParaRPr lang="en-GB" sz="22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5420" y="2131637"/>
            <a:ext cx="3097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 fat. May be higher in sugar.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17777" y="2556585"/>
            <a:ext cx="10858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Low Fat</a:t>
            </a:r>
            <a:endParaRPr lang="en-GB" sz="22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06684" y="2587362"/>
            <a:ext cx="593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3g or less of fat per 100g (3% or less). </a:t>
            </a:r>
            <a:r>
              <a:rPr lang="en-GB" dirty="0" smtClean="0"/>
              <a:t> May be higher in sugar 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17777" y="2994853"/>
            <a:ext cx="1445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Low Sugar </a:t>
            </a:r>
            <a:endParaRPr lang="en-GB" sz="22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5745" y="3068960"/>
            <a:ext cx="48610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5g </a:t>
            </a:r>
            <a:r>
              <a:rPr lang="en-GB" dirty="0"/>
              <a:t>or less of </a:t>
            </a:r>
            <a:r>
              <a:rPr lang="en-GB" dirty="0" smtClean="0"/>
              <a:t>sugar </a:t>
            </a:r>
            <a:r>
              <a:rPr lang="en-GB" dirty="0"/>
              <a:t>per 100g </a:t>
            </a:r>
            <a:r>
              <a:rPr lang="en-GB" dirty="0" smtClean="0"/>
              <a:t>(5% </a:t>
            </a:r>
            <a:r>
              <a:rPr lang="en-GB" dirty="0"/>
              <a:t>or less). </a:t>
            </a:r>
            <a:endParaRPr lang="en-GB" dirty="0" smtClean="0"/>
          </a:p>
          <a:p>
            <a:r>
              <a:rPr lang="en-GB" dirty="0" smtClean="0"/>
              <a:t>Remember </a:t>
            </a:r>
            <a:r>
              <a:rPr lang="en-GB" dirty="0"/>
              <a:t>it is total carbohydrate, not just sugar, </a:t>
            </a:r>
            <a:endParaRPr lang="en-GB" dirty="0" smtClean="0"/>
          </a:p>
          <a:p>
            <a:r>
              <a:rPr lang="en-GB" dirty="0" smtClean="0"/>
              <a:t>that </a:t>
            </a:r>
            <a:r>
              <a:rPr lang="en-GB" dirty="0"/>
              <a:t>has an impact on blood glucose levels. </a:t>
            </a:r>
          </a:p>
          <a:p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317777" y="4053845"/>
            <a:ext cx="21018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No added Sugar </a:t>
            </a:r>
            <a:endParaRPr lang="en-GB" sz="22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4689" y="4570016"/>
            <a:ext cx="16161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Reduced Fat</a:t>
            </a:r>
            <a:endParaRPr lang="en-GB" sz="22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9717" y="5306103"/>
            <a:ext cx="19759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Reduced Sugar </a:t>
            </a:r>
            <a:endParaRPr lang="en-GB" sz="22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48465" y="4084623"/>
            <a:ext cx="565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 </a:t>
            </a:r>
            <a:r>
              <a:rPr lang="en-GB" dirty="0"/>
              <a:t>sugar is </a:t>
            </a:r>
            <a:r>
              <a:rPr lang="en-GB" dirty="0" smtClean="0"/>
              <a:t>added. There </a:t>
            </a:r>
            <a:r>
              <a:rPr lang="en-GB" dirty="0"/>
              <a:t>may be naturally occurring sugar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48464" y="4625040"/>
            <a:ext cx="6050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Contains </a:t>
            </a:r>
            <a:r>
              <a:rPr lang="en-GB" dirty="0"/>
              <a:t>at least 30 per cent less fat </a:t>
            </a:r>
            <a:r>
              <a:rPr lang="en-GB" dirty="0" smtClean="0"/>
              <a:t>than </a:t>
            </a:r>
            <a:r>
              <a:rPr lang="en-GB" dirty="0"/>
              <a:t>the standard </a:t>
            </a:r>
            <a:r>
              <a:rPr lang="en-GB" dirty="0" smtClean="0"/>
              <a:t>version.</a:t>
            </a:r>
          </a:p>
          <a:p>
            <a:r>
              <a:rPr lang="en-GB" dirty="0" smtClean="0"/>
              <a:t>May not be low fat.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2635745" y="5323760"/>
            <a:ext cx="6333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Contains </a:t>
            </a:r>
            <a:r>
              <a:rPr lang="en-GB" dirty="0"/>
              <a:t>at least 30 per cent less </a:t>
            </a:r>
            <a:r>
              <a:rPr lang="en-GB" dirty="0" smtClean="0"/>
              <a:t>sugar than </a:t>
            </a:r>
            <a:r>
              <a:rPr lang="en-GB" dirty="0"/>
              <a:t>the standard </a:t>
            </a:r>
            <a:r>
              <a:rPr lang="en-GB" dirty="0" smtClean="0"/>
              <a:t>version.</a:t>
            </a:r>
          </a:p>
          <a:p>
            <a:r>
              <a:rPr lang="en-GB" dirty="0" smtClean="0"/>
              <a:t>May not be low sugar.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0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109">
        <p:fade/>
      </p:transition>
    </mc:Choice>
    <mc:Fallback xmlns="">
      <p:transition spd="slow" advTm="891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2564904"/>
            <a:ext cx="51301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3000" b="1" dirty="0" smtClean="0">
                <a:solidFill>
                  <a:srgbClr val="CC0066"/>
                </a:solidFill>
                <a:latin typeface="+mj-lt"/>
                <a:cs typeface="Arial" panose="020B0604020202020204" pitchFamily="34" charset="0"/>
              </a:rPr>
              <a:t>Thank you for joining us today!</a:t>
            </a:r>
            <a:endParaRPr lang="en-GB" sz="3000" b="1" dirty="0">
              <a:solidFill>
                <a:srgbClr val="CC0066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61">
        <p:fade/>
      </p:transition>
    </mc:Choice>
    <mc:Fallback xmlns="">
      <p:transition spd="slow" advTm="88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0" t="23543" r="6027" b="18506"/>
          <a:stretch>
            <a:fillRect/>
          </a:stretch>
        </p:blipFill>
        <p:spPr bwMode="auto">
          <a:xfrm>
            <a:off x="539552" y="980728"/>
            <a:ext cx="5328592" cy="52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2332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5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24">
        <p:fade/>
      </p:transition>
    </mc:Choice>
    <mc:Fallback xmlns="">
      <p:transition spd="slow" advTm="6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0" t="23694" r="3990" b="25449"/>
          <a:stretch>
            <a:fillRect/>
          </a:stretch>
        </p:blipFill>
        <p:spPr bwMode="auto">
          <a:xfrm>
            <a:off x="755576" y="1196752"/>
            <a:ext cx="556952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2332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4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202">
        <p:fade/>
      </p:transition>
    </mc:Choice>
    <mc:Fallback xmlns="">
      <p:transition spd="slow" advTm="302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052736"/>
            <a:ext cx="37446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rgbClr val="CC0066"/>
                </a:solidFill>
                <a:latin typeface="+mj-lt"/>
              </a:rPr>
              <a:t>Ingredients List</a:t>
            </a:r>
            <a:endParaRPr lang="en-GB" sz="44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018" y="2060848"/>
            <a:ext cx="85684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Ingredients </a:t>
            </a:r>
            <a:r>
              <a:rPr lang="en-GB" dirty="0"/>
              <a:t>are listed from highest weight/greatest content at the top of the list to the lowest at the </a:t>
            </a:r>
            <a:r>
              <a:rPr lang="en-GB" dirty="0" smtClean="0"/>
              <a:t>bottom.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first three ingredients therefore give an indication as to what there will be a lot of in that </a:t>
            </a:r>
            <a:r>
              <a:rPr lang="en-GB" dirty="0" smtClean="0"/>
              <a:t>food/drink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Free </a:t>
            </a:r>
            <a:r>
              <a:rPr lang="en-GB" dirty="0"/>
              <a:t>sugars come in many forms, including:</a:t>
            </a:r>
          </a:p>
          <a:p>
            <a:r>
              <a:rPr lang="en-GB" dirty="0"/>
              <a:t>Soft brown sugar      	</a:t>
            </a:r>
            <a:r>
              <a:rPr lang="en-GB" dirty="0" smtClean="0"/>
              <a:t>Honey		Syrup                        </a:t>
            </a:r>
            <a:r>
              <a:rPr lang="en-GB" dirty="0"/>
              <a:t>	Invert syrup</a:t>
            </a:r>
          </a:p>
          <a:p>
            <a:r>
              <a:rPr lang="en-GB" dirty="0"/>
              <a:t>Brown rice syrup      	Golden </a:t>
            </a:r>
            <a:r>
              <a:rPr lang="en-GB" dirty="0" smtClean="0"/>
              <a:t>syrup	Cane </a:t>
            </a:r>
            <a:r>
              <a:rPr lang="en-GB" dirty="0"/>
              <a:t>sugar              	Molasses </a:t>
            </a:r>
          </a:p>
          <a:p>
            <a:endParaRPr lang="en-GB" dirty="0"/>
          </a:p>
          <a:p>
            <a:r>
              <a:rPr lang="en-GB" dirty="0"/>
              <a:t>anything ending in ‘</a:t>
            </a:r>
            <a:r>
              <a:rPr lang="en-GB" dirty="0" err="1"/>
              <a:t>ose</a:t>
            </a:r>
            <a:r>
              <a:rPr lang="en-GB" dirty="0"/>
              <a:t>’ </a:t>
            </a:r>
            <a:r>
              <a:rPr lang="en-GB" dirty="0" smtClean="0"/>
              <a:t>e.g. Fructose</a:t>
            </a:r>
            <a:r>
              <a:rPr lang="en-GB" dirty="0"/>
              <a:t>, Dextrose, Glucose fructose syrup, </a:t>
            </a:r>
            <a:r>
              <a:rPr lang="en-GB" dirty="0" err="1"/>
              <a:t>Oligofructose</a:t>
            </a:r>
            <a:r>
              <a:rPr lang="en-GB" dirty="0"/>
              <a:t> </a:t>
            </a:r>
            <a:r>
              <a:rPr lang="en-GB" dirty="0" smtClean="0"/>
              <a:t>syrup</a:t>
            </a: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443">
        <p:fade/>
      </p:transition>
    </mc:Choice>
    <mc:Fallback xmlns="">
      <p:transition spd="slow" advTm="32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nhs.uk/Livewell/Goodfood/PublishingImages/food-label-white-bread_377x2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980728"/>
            <a:ext cx="2664992" cy="200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t="20988" r="52837" b="11974"/>
          <a:stretch>
            <a:fillRect/>
          </a:stretch>
        </p:blipFill>
        <p:spPr bwMode="auto">
          <a:xfrm>
            <a:off x="250825" y="3140968"/>
            <a:ext cx="2664991" cy="288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t="32329" r="43391" b="21089"/>
          <a:stretch>
            <a:fillRect/>
          </a:stretch>
        </p:blipFill>
        <p:spPr bwMode="auto">
          <a:xfrm>
            <a:off x="3203848" y="1008439"/>
            <a:ext cx="52451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2"/>
          <p:cNvSpPr txBox="1">
            <a:spLocks noChangeArrowheads="1"/>
          </p:cNvSpPr>
          <p:nvPr/>
        </p:nvSpPr>
        <p:spPr bwMode="auto">
          <a:xfrm>
            <a:off x="3239155" y="3888165"/>
            <a:ext cx="5077261" cy="22159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66FF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66FF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b="1" dirty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NUTRITION INFORMATION</a:t>
            </a:r>
            <a:endParaRPr lang="en-GB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b="1" dirty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Typical values per 100ml: </a:t>
            </a:r>
            <a:r>
              <a:rPr lang="en-GB" altLang="en-US" sz="2000" dirty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Energy:</a:t>
            </a:r>
            <a:endParaRPr lang="en-GB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39kJ/9kcal, Fat:0.5g, of which</a:t>
            </a:r>
            <a:endParaRPr lang="en-GB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saturates 0.3g, Carbohydrate: 0.9g,</a:t>
            </a:r>
            <a:endParaRPr lang="en-GB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of which sugars: 0.2g, Fibre: trace,</a:t>
            </a:r>
            <a:endParaRPr lang="en-GB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dirty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Protein: 0.1g, Salt: 0.1g.</a:t>
            </a:r>
            <a:endParaRPr lang="en-GB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43">
        <p:fade/>
      </p:transition>
    </mc:Choice>
    <mc:Fallback xmlns="">
      <p:transition spd="slow" advTm="9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052736"/>
            <a:ext cx="36340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Nutrition information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018" y="2060848"/>
            <a:ext cx="85684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Lists </a:t>
            </a:r>
            <a:r>
              <a:rPr lang="en-GB" dirty="0"/>
              <a:t>the energy/calories and nutrients </a:t>
            </a:r>
            <a:r>
              <a:rPr lang="en-GB" dirty="0" smtClean="0"/>
              <a:t>in </a:t>
            </a:r>
            <a:r>
              <a:rPr lang="en-GB" dirty="0"/>
              <a:t>foods</a:t>
            </a:r>
            <a:r>
              <a:rPr lang="en-GB" dirty="0" smtClean="0"/>
              <a:t>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Energy measures in calories (kcal) </a:t>
            </a: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As </a:t>
            </a:r>
            <a:r>
              <a:rPr lang="en-GB" dirty="0"/>
              <a:t>a minimum labels must also list: Total fat, Saturates, Carbohydrate, Sugars, Protein, </a:t>
            </a:r>
            <a:r>
              <a:rPr lang="en-GB" dirty="0" smtClean="0"/>
              <a:t>Salt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Choose higher fibre options</a:t>
            </a:r>
          </a:p>
          <a:p>
            <a:r>
              <a:rPr lang="en-GB" dirty="0"/>
              <a:t>A ‘source’ of fibre = at last 3g of fibre per 100g or at least 1.5g of fibre per 100 kcal.  </a:t>
            </a:r>
          </a:p>
          <a:p>
            <a:r>
              <a:rPr lang="en-GB" dirty="0" smtClean="0"/>
              <a:t>‘High </a:t>
            </a:r>
            <a:r>
              <a:rPr lang="en-GB" dirty="0"/>
              <a:t>fibre’ = at least 6g of fibre per 100g or at least 3g of fibre per 100 kcal.</a:t>
            </a:r>
          </a:p>
          <a:p>
            <a:pPr>
              <a:buClr>
                <a:srgbClr val="CC0066"/>
              </a:buClr>
            </a:pPr>
            <a:endParaRPr lang="en-GB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Some </a:t>
            </a:r>
            <a:r>
              <a:rPr lang="en-GB" dirty="0"/>
              <a:t>labels will also give information on fibre, vitamins, minerals and other types of </a:t>
            </a:r>
            <a:r>
              <a:rPr lang="en-GB" dirty="0" smtClean="0"/>
              <a:t>fat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‘Total </a:t>
            </a:r>
            <a:r>
              <a:rPr lang="en-GB" dirty="0"/>
              <a:t>carbohydrate’, rather than ‘of which sugars’ should be the focus of attention when considering the impact that a product is likely to have on blood glucose levels  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2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548">
        <p:fade/>
      </p:transition>
    </mc:Choice>
    <mc:Fallback xmlns="">
      <p:transition spd="slow" advTm="925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891" y="908720"/>
            <a:ext cx="24989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Fruit Cake</a:t>
            </a:r>
            <a:endParaRPr lang="en-GB" sz="2200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t="26392" r="22796" b="28248"/>
          <a:stretch/>
        </p:blipFill>
        <p:spPr bwMode="auto">
          <a:xfrm>
            <a:off x="84841" y="1431940"/>
            <a:ext cx="9059159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-20509" y="3645024"/>
            <a:ext cx="4176464" cy="381921"/>
          </a:xfrm>
          <a:prstGeom prst="ellipse">
            <a:avLst/>
          </a:prstGeom>
          <a:noFill/>
          <a:ln w="190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-41607" y="3933056"/>
            <a:ext cx="4608512" cy="360039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8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549">
        <p:fade/>
      </p:transition>
    </mc:Choice>
    <mc:Fallback xmlns="">
      <p:transition spd="slow" advTm="325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14145" y="908720"/>
            <a:ext cx="24989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0070C0"/>
                </a:solidFill>
              </a:rPr>
              <a:t>Rice</a:t>
            </a:r>
            <a:endParaRPr lang="en-GB" sz="2200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28729" r="54846" b="45800"/>
          <a:stretch/>
        </p:blipFill>
        <p:spPr bwMode="auto">
          <a:xfrm>
            <a:off x="123654" y="1417306"/>
            <a:ext cx="8845515" cy="381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5"/>
          <a:srcRect l="7810" t="33051" r="80221" b="43557"/>
          <a:stretch/>
        </p:blipFill>
        <p:spPr bwMode="auto">
          <a:xfrm>
            <a:off x="7374673" y="4221088"/>
            <a:ext cx="1751113" cy="1925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/>
          <p:cNvSpPr/>
          <p:nvPr/>
        </p:nvSpPr>
        <p:spPr>
          <a:xfrm>
            <a:off x="-7676" y="3290794"/>
            <a:ext cx="5659796" cy="288290"/>
          </a:xfrm>
          <a:prstGeom prst="ellipse">
            <a:avLst/>
          </a:prstGeom>
          <a:noFill/>
          <a:ln w="190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81062" y="3579083"/>
            <a:ext cx="5579633" cy="281965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0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971">
        <p:fade/>
      </p:transition>
    </mc:Choice>
    <mc:Fallback xmlns="">
      <p:transition spd="slow" advTm="259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843</Words>
  <Application>Microsoft Office PowerPoint</Application>
  <PresentationFormat>On-screen Show (4:3)</PresentationFormat>
  <Paragraphs>152</Paragraphs>
  <Slides>24</Slides>
  <Notes>11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NHS Wirral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Walker</dc:creator>
  <cp:lastModifiedBy>Helen Hackett</cp:lastModifiedBy>
  <cp:revision>66</cp:revision>
  <dcterms:created xsi:type="dcterms:W3CDTF">2018-02-22T10:53:55Z</dcterms:created>
  <dcterms:modified xsi:type="dcterms:W3CDTF">2021-07-31T15:59:54Z</dcterms:modified>
</cp:coreProperties>
</file>