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314" r:id="rId3"/>
    <p:sldId id="325" r:id="rId4"/>
    <p:sldId id="315" r:id="rId5"/>
    <p:sldId id="316" r:id="rId6"/>
    <p:sldId id="31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569" autoAdjust="0"/>
    <p:restoredTop sz="94660"/>
  </p:normalViewPr>
  <p:slideViewPr>
    <p:cSldViewPr>
      <p:cViewPr varScale="1">
        <p:scale>
          <a:sx n="83" d="100"/>
          <a:sy n="83" d="100"/>
        </p:scale>
        <p:origin x="-1430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954C18-4C48-47C6-806A-A21EF7BF7B97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DC3487-0E6E-4D7C-B712-7832097AE0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942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621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4198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414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628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154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228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792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414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459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340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33B9AE2-58E1-43FC-B1E3-439473714DCB}" type="datetimeFigureOut">
              <a:rPr lang="en-GB" smtClean="0"/>
              <a:t>02/11/2021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139C79A-7D89-4CA8-AEFD-2C93F2E70F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065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695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fade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9330" y="1412776"/>
            <a:ext cx="24941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600" b="1" dirty="0">
                <a:solidFill>
                  <a:schemeClr val="bg1"/>
                </a:solidFill>
              </a:rPr>
              <a:t>Physical Activity </a:t>
            </a:r>
          </a:p>
          <a:p>
            <a:r>
              <a:rPr lang="en-GB" sz="2200" b="1" dirty="0">
                <a:solidFill>
                  <a:schemeClr val="bg1"/>
                </a:solidFill>
              </a:rPr>
              <a:t>– Hypoglycaemia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1520" y="4365104"/>
            <a:ext cx="1852495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Presented by:</a:t>
            </a:r>
          </a:p>
          <a:p>
            <a:r>
              <a:rPr lang="en-GB" b="1" dirty="0">
                <a:solidFill>
                  <a:schemeClr val="bg1"/>
                </a:solidFill>
              </a:rPr>
              <a:t>Helen Hackett</a:t>
            </a:r>
          </a:p>
          <a:p>
            <a:r>
              <a:rPr lang="en-GB" sz="1600" dirty="0">
                <a:solidFill>
                  <a:schemeClr val="bg1"/>
                </a:solidFill>
              </a:rPr>
              <a:t>Advanced </a:t>
            </a:r>
            <a:r>
              <a:rPr lang="en-GB" sz="1600" dirty="0" err="1">
                <a:solidFill>
                  <a:schemeClr val="bg1"/>
                </a:solidFill>
              </a:rPr>
              <a:t>Dietitian</a:t>
            </a:r>
            <a:r>
              <a:rPr lang="en-GB" sz="1600" dirty="0">
                <a:solidFill>
                  <a:schemeClr val="bg1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485387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8388">
        <p:fade/>
      </p:transition>
    </mc:Choice>
    <mc:Fallback xmlns="">
      <p:transition spd="slow" advTm="8388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51520" y="1268760"/>
            <a:ext cx="533614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000" b="1" dirty="0">
                <a:solidFill>
                  <a:srgbClr val="CC0066"/>
                </a:solidFill>
                <a:latin typeface="+mj-lt"/>
              </a:rPr>
              <a:t>Hypos (low blood glucose levels)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1520" y="1842368"/>
            <a:ext cx="66798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Blood glucose levels below 4 </a:t>
            </a:r>
            <a:r>
              <a:rPr lang="en-GB" dirty="0" err="1"/>
              <a:t>mmol</a:t>
            </a:r>
            <a:r>
              <a:rPr lang="en-GB" dirty="0"/>
              <a:t>/l (with or without symptoms)</a:t>
            </a:r>
            <a:endParaRPr lang="en-GB" b="1" dirty="0"/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Effects can last for up to 24 hours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Should not be a risk for diet control/metformin treatment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endParaRPr lang="en-GB" altLang="en-US" i="1" dirty="0"/>
          </a:p>
        </p:txBody>
      </p:sp>
    </p:spTree>
    <p:extLst>
      <p:ext uri="{BB962C8B-B14F-4D97-AF65-F5344CB8AC3E}">
        <p14:creationId xmlns:p14="http://schemas.microsoft.com/office/powerpoint/2010/main" val="331403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366">
        <p:fade/>
      </p:transition>
    </mc:Choice>
    <mc:Fallback xmlns="">
      <p:transition spd="slow" advTm="30366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51520" y="1268760"/>
            <a:ext cx="751673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000" b="1" dirty="0">
                <a:solidFill>
                  <a:srgbClr val="CC0066"/>
                </a:solidFill>
                <a:latin typeface="+mj-lt"/>
              </a:rPr>
              <a:t>Symptoms of hypos (low blood glucose levels)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1520" y="1842368"/>
            <a:ext cx="349627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altLang="en-US" dirty="0"/>
              <a:t>Feeling shaky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altLang="en-US" dirty="0"/>
              <a:t>Sweating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altLang="en-US" dirty="0"/>
              <a:t>Hunger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altLang="en-US" dirty="0"/>
              <a:t>Tiredness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altLang="en-US" dirty="0"/>
              <a:t>Blurred vision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altLang="en-US" dirty="0"/>
              <a:t>Lack of concentration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altLang="en-US" dirty="0"/>
              <a:t>Headaches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altLang="en-US" dirty="0"/>
              <a:t>Feeling tearful, stroppy or moody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altLang="en-US" dirty="0"/>
              <a:t>Going pale</a:t>
            </a:r>
            <a:endParaRPr lang="en-GB" altLang="en-US" i="1" dirty="0"/>
          </a:p>
        </p:txBody>
      </p:sp>
    </p:spTree>
    <p:extLst>
      <p:ext uri="{BB962C8B-B14F-4D97-AF65-F5344CB8AC3E}">
        <p14:creationId xmlns:p14="http://schemas.microsoft.com/office/powerpoint/2010/main" val="3443626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7874">
        <p:fade/>
      </p:transition>
    </mc:Choice>
    <mc:Fallback xmlns="">
      <p:transition spd="slow" advTm="17874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51520" y="1268760"/>
            <a:ext cx="828361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000" b="1" dirty="0">
                <a:solidFill>
                  <a:srgbClr val="CC0066"/>
                </a:solidFill>
                <a:latin typeface="+mj-lt"/>
              </a:rPr>
              <a:t>Possible causes of hypos (low blood glucose levels)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1520" y="1842368"/>
            <a:ext cx="5874172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Unplanned physical activity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Not enough carbs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Delayed or missed meal or snack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Too much insulin/ diabetes medication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Heat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Injecting insulin in an area being used for exercise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Not rotating insulin injection site and developing ‘</a:t>
            </a:r>
            <a:r>
              <a:rPr lang="en-GB" dirty="0" err="1"/>
              <a:t>lipos</a:t>
            </a:r>
            <a:r>
              <a:rPr lang="en-GB" dirty="0"/>
              <a:t>’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Drinking large quantities of alcohol or alcohol without food</a:t>
            </a:r>
          </a:p>
          <a:p>
            <a:pPr>
              <a:defRPr/>
            </a:pPr>
            <a:endParaRPr lang="en-GB" altLang="en-US" i="1" dirty="0"/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endParaRPr lang="en-GB" altLang="en-US" i="1" dirty="0"/>
          </a:p>
        </p:txBody>
      </p:sp>
    </p:spTree>
    <p:extLst>
      <p:ext uri="{BB962C8B-B14F-4D97-AF65-F5344CB8AC3E}">
        <p14:creationId xmlns:p14="http://schemas.microsoft.com/office/powerpoint/2010/main" val="1125595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6351">
        <p:fade/>
      </p:transition>
    </mc:Choice>
    <mc:Fallback xmlns="">
      <p:transition spd="slow" advTm="56351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51520" y="1022564"/>
            <a:ext cx="281654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000" b="1" dirty="0">
                <a:solidFill>
                  <a:srgbClr val="CC0066"/>
                </a:solidFill>
                <a:latin typeface="+mj-lt"/>
              </a:rPr>
              <a:t>Hypo treatment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1520" y="1590130"/>
            <a:ext cx="7695376" cy="50475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rgbClr val="CC0066"/>
              </a:buClr>
            </a:pPr>
            <a:r>
              <a:rPr lang="en-GB" altLang="en-US" sz="2200" b="1" dirty="0">
                <a:solidFill>
                  <a:srgbClr val="0070C0"/>
                </a:solidFill>
              </a:rPr>
              <a:t>15–20g of fast-acting carbohydrate. Suitable treatments include: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altLang="en-US" dirty="0"/>
              <a:t>Glucose tablets x 4 to 5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altLang="en-US" dirty="0"/>
              <a:t>Sweets, such as jelly babies x 4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altLang="en-US" dirty="0"/>
              <a:t>Pure fruit juice x 200ml-250ml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altLang="en-US" dirty="0"/>
              <a:t>Glucose gel x 1-2 tubes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altLang="en-US" dirty="0"/>
              <a:t>A sugary (non-diet) drink (</a:t>
            </a:r>
            <a:r>
              <a:rPr lang="en-GB" altLang="en-US" u="sng" dirty="0"/>
              <a:t>&gt;</a:t>
            </a:r>
            <a:r>
              <a:rPr lang="en-GB" altLang="en-US" dirty="0"/>
              <a:t>200ml) – check labels </a:t>
            </a:r>
          </a:p>
          <a:p>
            <a:pPr>
              <a:buClr>
                <a:srgbClr val="CC0066"/>
              </a:buClr>
            </a:pPr>
            <a:endParaRPr lang="en-GB" altLang="en-US" dirty="0"/>
          </a:p>
          <a:p>
            <a:pPr>
              <a:buClr>
                <a:srgbClr val="CC0066"/>
              </a:buClr>
            </a:pPr>
            <a:r>
              <a:rPr lang="en-GB" altLang="en-US" sz="2200" b="1" dirty="0">
                <a:solidFill>
                  <a:srgbClr val="0070C0"/>
                </a:solidFill>
              </a:rPr>
              <a:t>Retest blood glucose levels after 15–20 minutes </a:t>
            </a:r>
          </a:p>
          <a:p>
            <a:pPr>
              <a:buClr>
                <a:srgbClr val="CC0066"/>
              </a:buClr>
            </a:pPr>
            <a:r>
              <a:rPr lang="en-GB" altLang="en-US" sz="2200" b="1" dirty="0">
                <a:solidFill>
                  <a:srgbClr val="0070C0"/>
                </a:solidFill>
              </a:rPr>
              <a:t>and re-treat if blood glucose levels are still less than 4mmol/l.</a:t>
            </a:r>
          </a:p>
          <a:p>
            <a:endParaRPr lang="en-GB" altLang="en-US" dirty="0"/>
          </a:p>
          <a:p>
            <a:r>
              <a:rPr lang="en-GB" altLang="en-US" sz="2200" b="1" dirty="0">
                <a:solidFill>
                  <a:srgbClr val="0070C0"/>
                </a:solidFill>
              </a:rPr>
              <a:t>Snack of 15–20g of slower-acting carbohydrate e.g.</a:t>
            </a:r>
            <a:endParaRPr lang="en-GB" altLang="en-US" dirty="0"/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altLang="en-US" dirty="0"/>
              <a:t>A sandwich 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altLang="en-US" dirty="0"/>
              <a:t>Piece of fruit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altLang="en-US" dirty="0"/>
              <a:t>Cereal 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altLang="en-US" dirty="0"/>
              <a:t>Some biscuits and milk </a:t>
            </a:r>
            <a:endParaRPr lang="en-GB" altLang="en-US" i="1" dirty="0"/>
          </a:p>
          <a:p>
            <a:pPr>
              <a:defRPr/>
            </a:pPr>
            <a:endParaRPr lang="en-GB" altLang="en-US" i="1" dirty="0"/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endParaRPr lang="en-GB" altLang="en-US" i="1" dirty="0"/>
          </a:p>
        </p:txBody>
      </p:sp>
    </p:spTree>
    <p:extLst>
      <p:ext uri="{BB962C8B-B14F-4D97-AF65-F5344CB8AC3E}">
        <p14:creationId xmlns:p14="http://schemas.microsoft.com/office/powerpoint/2010/main" val="3281884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68887">
        <p:fade/>
      </p:transition>
    </mc:Choice>
    <mc:Fallback xmlns="">
      <p:transition spd="slow" advTm="168887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51520" y="1268760"/>
            <a:ext cx="294401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000" b="1" dirty="0">
                <a:solidFill>
                  <a:srgbClr val="CC0066"/>
                </a:solidFill>
                <a:latin typeface="+mj-lt"/>
              </a:rPr>
              <a:t>Preventing hypos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1520" y="1920314"/>
            <a:ext cx="743780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altLang="en-US" dirty="0"/>
              <a:t>Take tablets and/or insulin injections correctly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Reduce insulin dose for planned activity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dirty="0"/>
              <a:t>Avoid injecting insulin in the areas of the body about to be used in exercise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altLang="en-US" dirty="0"/>
              <a:t>Don’t miss a meal.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altLang="en-US" dirty="0"/>
              <a:t>Eat enough carbohydrate: take extra carbohydrate if more active than usual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altLang="en-US" dirty="0"/>
              <a:t>Carry hypo treatment 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r>
              <a:rPr lang="en-GB" altLang="en-US" dirty="0"/>
              <a:t>Do not drink alcohol on an empty stomach or drink too much alcohol. </a:t>
            </a:r>
          </a:p>
          <a:p>
            <a:pPr marL="180000" indent="-180000">
              <a:buClr>
                <a:srgbClr val="CC0066"/>
              </a:buClr>
              <a:buFont typeface="Arial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692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81176">
        <p:fade/>
      </p:transition>
    </mc:Choice>
    <mc:Fallback xmlns="">
      <p:transition spd="slow" advTm="81176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289</Words>
  <Application>Microsoft Office PowerPoint</Application>
  <PresentationFormat>On-screen Show (4:3)</PresentationFormat>
  <Paragraphs>52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NHS Wirral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 Walker</dc:creator>
  <cp:lastModifiedBy>FRANCOM, Lauren (WIRRAL COMMUNITY HEALTH AND CARE NHS FOUNDATION TRUST)</cp:lastModifiedBy>
  <cp:revision>71</cp:revision>
  <dcterms:created xsi:type="dcterms:W3CDTF">2018-02-22T10:53:55Z</dcterms:created>
  <dcterms:modified xsi:type="dcterms:W3CDTF">2021-11-02T14:23:30Z</dcterms:modified>
</cp:coreProperties>
</file>