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71" r:id="rId3"/>
    <p:sldId id="283" r:id="rId4"/>
    <p:sldId id="288" r:id="rId5"/>
    <p:sldId id="284" r:id="rId6"/>
    <p:sldId id="272" r:id="rId7"/>
    <p:sldId id="29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8FE3F-5F92-4363-AB0F-1043D9528695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6E7EA-B0E4-4E93-B261-0449073E7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7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hyperlink" Target="https://www.google.co.uk/url?q=https://idealistcareers.org/want-i-learned-about-my-career-while-learning-to-ride-a-bike/&amp;sa=U&amp;ved=0ahUKEwiZ48CGmenfAhUqQRUIHYMBDJsQwW4ILDAL&amp;usg=AOvVaw2Prv0OAl0ybtG0kY8jlk1u" TargetMode="External"/><Relationship Id="rId12" Type="http://schemas.openxmlformats.org/officeDocument/2006/relationships/image" Target="../media/image8.jpe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11" Type="http://schemas.openxmlformats.org/officeDocument/2006/relationships/hyperlink" Target="https://www.google.co.uk/url?q=https://www.independent.co.uk/news/science/older-people-dont-lose-cognitive-power-they-just-know-too-much-say-scientists-9074205.html&amp;sa=U&amp;ved=0ahUKEwiF29uHmunfAhUSonEKHaHDDqoQwW4IKDAJ&amp;usg=AOvVaw1QjeMWBJhAYaJ3oVP1CEHX" TargetMode="External"/><Relationship Id="rId5" Type="http://schemas.openxmlformats.org/officeDocument/2006/relationships/hyperlink" Target="https://www.google.co.uk/url?q=https://news.sky.com/story/forget-10000-steps-and-walk-10-minutes-a-day-instead-health-officials-advise-11394284&amp;sa=U&amp;ved=0ahUKEwjgmLTDmOnfAhU2ShUIHbz9BcgQwW4IFjAA&amp;usg=AOvVaw3MvjCE3KSfs3ujjvZkLImS" TargetMode="Externa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www.google.co.uk/url?q=http://www.tmactive.co.uk/locations/tonbridge-pool/swim-spa-timetable&amp;sa=U&amp;ved=0ahUKEwj_qbWxmenfAhXCRBUIHUrjAdYQwW4IJjAI&amp;usg=AOvVaw1tuPDA36uw9x0qtUrexpAz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uk/url?q=https://active.sweatband.com/squash/top-8-reasons-why-you-should-start-playing-squash.html&amp;sa=U&amp;ved=0ahUKEwjDg5uym-nfAhVxRxUIHV6sCwsQwW4IMDAN&amp;usg=AOvVaw09C609-8K9fGtpmEh4sb7X" TargetMode="External"/><Relationship Id="rId3" Type="http://schemas.openxmlformats.org/officeDocument/2006/relationships/audio" Target="../media/media4.wav"/><Relationship Id="rId7" Type="http://schemas.openxmlformats.org/officeDocument/2006/relationships/image" Target="../media/image10.jpeg"/><Relationship Id="rId12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hyperlink" Target="https://www.google.co.uk/url?q=https://www.stylecraze.com/articles/best-aerobic-classes-in-delhi/&amp;sa=U&amp;ved=0ahUKEwiNtOTtm-nfAhV0unEKHXL5BucQwW4IGjAC&amp;usg=AOvVaw0s4QFwpfX2ixJifv4FcN1O" TargetMode="External"/><Relationship Id="rId10" Type="http://schemas.openxmlformats.org/officeDocument/2006/relationships/hyperlink" Target="https://www.google.co.uk/url?q=https://www.acefitness.org/education-and-resources/lifestyle/blog/36/what-is-cross-training-and-why-is-it-important&amp;sa=U&amp;ved=0ahUKEwiO9oubn-nfAhUGURUIHd3GAckQwW4IMDAN&amp;usg=AOvVaw2oD1beUoAOfoaKZR57ilM0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uk/url?q=https://www.healthline.com/health/fitness-exercise/muscles-worked-push-ups&amp;sa=U&amp;ved=0ahUKEwiR6OL-oOnfAhUTThUIHdVYD88QwW4IJDAH&amp;usg=AOvVaw12ObSi6UlVI2zmxPQjEAFI" TargetMode="Externa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hyperlink" Target="https://www.google.co.uk/url?q=https://woman.thenest.com/much-bend-knees-doing-sit-ups-15920.html&amp;sa=U&amp;ved=0ahUKEwjlyNGKoenfAhVMUxUIHZ-3BhwQwW4IJDAH&amp;usg=AOvVaw3Zbp7K9h7rgC5-eD8rUU1o" TargetMode="External"/><Relationship Id="rId17" Type="http://schemas.openxmlformats.org/officeDocument/2006/relationships/image" Target="../media/image3.png"/><Relationship Id="rId2" Type="http://schemas.openxmlformats.org/officeDocument/2006/relationships/audio" Target="../media/media5.wav"/><Relationship Id="rId16" Type="http://schemas.openxmlformats.org/officeDocument/2006/relationships/image" Target="../media/image19.jpeg"/><Relationship Id="rId1" Type="http://schemas.microsoft.com/office/2007/relationships/media" Target="../media/media5.wav"/><Relationship Id="rId6" Type="http://schemas.openxmlformats.org/officeDocument/2006/relationships/hyperlink" Target="https://www.google.co.uk/url?q=https://onecluecrossword.net/digging/&amp;sa=U&amp;ved=0ahUKEwjgoerSoOnfAhVTVBUIHUrkA6UQwW4IGjAC&amp;usg=AOvVaw1vVPhi2RbNu3ASLnCdQN7w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5" Type="http://schemas.openxmlformats.org/officeDocument/2006/relationships/hyperlink" Target="https://www.google.co.uk/url?q=https://www.mcmasteroptimalaging.org/blog/detail/blog/2015/07/29/strengthen-your-muscles-with-elastic-resistance-bands&amp;sa=U&amp;ved=0ahUKEwi8opWhounfAhXJRxUIHblTA9oQwW4IGDAB&amp;usg=AOvVaw0tkFjf1Yw3C92NmGssZjSa" TargetMode="External"/><Relationship Id="rId10" Type="http://schemas.openxmlformats.org/officeDocument/2006/relationships/hyperlink" Target="https://www.google.co.uk/url?q=https://www.glamourmagazine.co.uk/article/everything-you-need-to-know-about-yoga&amp;sa=U&amp;ved=0ahUKEwjMtv-VoenfAhXWUhUIHX3RDrkQwW4IMDAN&amp;usg=AOvVaw3dceUHNQfUeIz6BcZsF0G5" TargetMode="External"/><Relationship Id="rId4" Type="http://schemas.openxmlformats.org/officeDocument/2006/relationships/hyperlink" Target="https://www.google.co.uk/url?q=https://www.alamy.com/stock-photo-detail-of-old-woman-carrying-heavy-shopping-bags-4126052.html&amp;sa=U&amp;ved=0ahUKEwjy5Pe4oOnfAhWUUhUIHcVCDdAQwW4IKjAK&amp;usg=AOvVaw2GC-pKYfDGIYfYviL0kcyP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330" y="1412776"/>
            <a:ext cx="2706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Physical Activity </a:t>
            </a:r>
          </a:p>
          <a:p>
            <a:r>
              <a:rPr lang="en-GB" sz="2200" b="1" dirty="0">
                <a:solidFill>
                  <a:schemeClr val="bg1"/>
                </a:solidFill>
              </a:rPr>
              <a:t>– Recommendations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2131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Presented by:</a:t>
            </a:r>
          </a:p>
          <a:p>
            <a:r>
              <a:rPr lang="en-GB" dirty="0">
                <a:solidFill>
                  <a:schemeClr val="bg1"/>
                </a:solidFill>
              </a:rPr>
              <a:t>Community </a:t>
            </a:r>
            <a:r>
              <a:rPr lang="en-GB" dirty="0" err="1">
                <a:solidFill>
                  <a:schemeClr val="bg1"/>
                </a:solidFill>
              </a:rPr>
              <a:t>Dietitian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55">
        <p:fade/>
      </p:transition>
    </mc:Choice>
    <mc:Fallback xmlns="">
      <p:transition spd="slow" advTm="8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11760" y="836712"/>
            <a:ext cx="4475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Activity recommendations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t="23917" r="29948" b="17388"/>
          <a:stretch/>
        </p:blipFill>
        <p:spPr bwMode="auto">
          <a:xfrm>
            <a:off x="-3424" y="-34066"/>
            <a:ext cx="9147424" cy="688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55">
        <p:fade/>
      </p:transition>
    </mc:Choice>
    <mc:Fallback xmlns="">
      <p:transition spd="slow" advTm="22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20" y="836712"/>
            <a:ext cx="8229600" cy="1143000"/>
          </a:xfrm>
        </p:spPr>
        <p:txBody>
          <a:bodyPr/>
          <a:lstStyle/>
          <a:p>
            <a:r>
              <a:rPr lang="en-GB" dirty="0"/>
              <a:t>  </a:t>
            </a:r>
          </a:p>
        </p:txBody>
      </p:sp>
      <p:pic>
        <p:nvPicPr>
          <p:cNvPr id="5" name="Picture 4" descr="Image result for walk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2" y="1850029"/>
            <a:ext cx="1961628" cy="162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bike ride">
            <a:hlinkClick r:id="rId7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3"/>
          <a:stretch/>
        </p:blipFill>
        <p:spPr bwMode="auto">
          <a:xfrm>
            <a:off x="2771800" y="1863696"/>
            <a:ext cx="1656184" cy="1608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Image result for swimming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3933056"/>
            <a:ext cx="1909106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older people dancing at home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3904"/>
            <a:ext cx="1583943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619672" y="1018890"/>
            <a:ext cx="45502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Moderate Intensity Activity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16016" y="1817961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Breathing is increased (heavier/faster). Still able to talk/hum but not sing</a:t>
            </a:r>
          </a:p>
          <a:p>
            <a:pPr lvl="0"/>
            <a:r>
              <a:rPr lang="en-GB" dirty="0"/>
              <a:t>Increase in heart rate</a:t>
            </a:r>
          </a:p>
          <a:p>
            <a:pPr lvl="0"/>
            <a:r>
              <a:rPr lang="en-GB" dirty="0"/>
              <a:t>Feel warmer and may sweat on hot or humid days.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Aim for at least 150 minutes (2 and ½ hours) each week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7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384">
        <p:fade/>
      </p:transition>
    </mc:Choice>
    <mc:Fallback xmlns="">
      <p:transition spd="slow" advTm="84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20" y="836712"/>
            <a:ext cx="8229600" cy="1143000"/>
          </a:xfrm>
        </p:spPr>
        <p:txBody>
          <a:bodyPr/>
          <a:lstStyle/>
          <a:p>
            <a:r>
              <a:rPr lang="en-GB" dirty="0"/>
              <a:t>  </a:t>
            </a:r>
          </a:p>
        </p:txBody>
      </p:sp>
      <p:pic>
        <p:nvPicPr>
          <p:cNvPr id="10" name="Picture 9" descr="Image result for aerobics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16832"/>
            <a:ext cx="1584177" cy="140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Running to the light at the end of the tunne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t="3722" r="46135" b="4218"/>
          <a:stretch/>
        </p:blipFill>
        <p:spPr bwMode="auto">
          <a:xfrm>
            <a:off x="2483768" y="1888273"/>
            <a:ext cx="1656183" cy="1432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Image result for play squash">
            <a:hlinkClick r:id="rId8"/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r="7858" b="5042"/>
          <a:stretch/>
        </p:blipFill>
        <p:spPr bwMode="auto">
          <a:xfrm>
            <a:off x="467544" y="3717032"/>
            <a:ext cx="1584176" cy="1639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Image result for cross training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1728192" cy="163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383321" y="989505"/>
            <a:ext cx="2934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Vigorous activity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89112" y="18436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dirty="0"/>
              <a:t>Working really hard.</a:t>
            </a:r>
          </a:p>
          <a:p>
            <a:pPr lvl="0"/>
            <a:r>
              <a:rPr lang="en-GB" dirty="0"/>
              <a:t>Breathing very hard/fast and have difficulty talking (only able to say a word or two)</a:t>
            </a:r>
          </a:p>
          <a:p>
            <a:pPr lvl="0"/>
            <a:r>
              <a:rPr lang="en-GB" dirty="0"/>
              <a:t>Rapid heartbeat </a:t>
            </a:r>
          </a:p>
          <a:p>
            <a:r>
              <a:rPr lang="en-GB" dirty="0"/>
              <a:t>Heavily perspiring</a:t>
            </a:r>
          </a:p>
          <a:p>
            <a:endParaRPr lang="en-GB" dirty="0"/>
          </a:p>
          <a:p>
            <a:r>
              <a:rPr lang="en-GB" dirty="0"/>
              <a:t>75 minutes per week or a combination of moderate and high intensity  activity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8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449">
        <p:fade/>
      </p:transition>
    </mc:Choice>
    <mc:Fallback xmlns="">
      <p:transition spd="slow" advTm="43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carry heavy shopping">
            <a:hlinkClick r:id="rId4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5" b="32061"/>
          <a:stretch/>
        </p:blipFill>
        <p:spPr bwMode="auto">
          <a:xfrm>
            <a:off x="323528" y="1916831"/>
            <a:ext cx="1224136" cy="936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Image result for diggin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844824"/>
            <a:ext cx="936105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push ups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58294"/>
            <a:ext cx="1268055" cy="10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yoga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07" y="4338560"/>
            <a:ext cx="1872208" cy="128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result for sit ups">
            <a:hlinkClick r:id="rId12"/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6" y="3250855"/>
            <a:ext cx="1181800" cy="98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29539" r="43916" b="18769"/>
          <a:stretch/>
        </p:blipFill>
        <p:spPr bwMode="auto">
          <a:xfrm>
            <a:off x="3275857" y="1897849"/>
            <a:ext cx="1584176" cy="1603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Image result for old people resistance bands">
            <a:hlinkClick r:id="rId15"/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6" y="4338560"/>
            <a:ext cx="1584175" cy="1214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47664" y="1124776"/>
            <a:ext cx="59255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</a:rPr>
              <a:t>Activity to Improve Muscle Strength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6056" y="1897849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At least 2 days a week</a:t>
            </a:r>
          </a:p>
          <a:p>
            <a:endParaRPr lang="en-GB" dirty="0"/>
          </a:p>
          <a:p>
            <a:pPr lvl="0"/>
            <a:r>
              <a:rPr lang="en-GB" dirty="0"/>
              <a:t>Training with weights (or body weight).  Aim to work all major muscle groups (</a:t>
            </a:r>
          </a:p>
          <a:p>
            <a:pPr lvl="0"/>
            <a:r>
              <a:rPr lang="en-GB" dirty="0"/>
              <a:t>Exercises should be performed to the point at which it would be difficult to do another repetition without help.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837">
        <p:fade/>
      </p:transition>
    </mc:Choice>
    <mc:Fallback xmlns="">
      <p:transition spd="slow" advTm="798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28468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Physical Activity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1916832"/>
            <a:ext cx="79419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Benefits can be achieved through sessions of 10 minutes or more. </a:t>
            </a:r>
          </a:p>
          <a:p>
            <a:pPr>
              <a:buClr>
                <a:srgbClr val="CC0066"/>
              </a:buClr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Overall volume of physical activity is more important than frequency or duration.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Effects (blood glucose, calorie burning) last longer than time doing exercise itself.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Regular activity is important to sustain the benefits. Aim to be active every day, </a:t>
            </a:r>
          </a:p>
          <a:p>
            <a:pPr>
              <a:buClr>
                <a:srgbClr val="CC0066"/>
              </a:buClr>
            </a:pPr>
            <a:r>
              <a:rPr lang="en-GB" dirty="0"/>
              <a:t>    at least spaced at no more than 48 hour intervals 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521">
        <p:fade/>
      </p:transition>
    </mc:Choice>
    <mc:Fallback xmlns="">
      <p:transition spd="slow" advTm="22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43483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CC0066"/>
                </a:solidFill>
                <a:latin typeface="+mj-lt"/>
              </a:rPr>
              <a:t>Reduce Time Spent Sitting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697" y="1944681"/>
            <a:ext cx="89906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Sedentary behaviour is not just a lack of physical activity. 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It is regularly doing things where you are sitting or lying and energy expenditure is very low.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Spending large amounts of time being sedentary may increase the risk of some health</a:t>
            </a:r>
          </a:p>
          <a:p>
            <a:pPr>
              <a:buClr>
                <a:srgbClr val="CC0066"/>
              </a:buClr>
            </a:pPr>
            <a:r>
              <a:rPr lang="en-GB" dirty="0"/>
              <a:t>    problems.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341">
        <p:fade/>
      </p:transition>
    </mc:Choice>
    <mc:Fallback xmlns="">
      <p:transition spd="slow" advTm="75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272</Words>
  <Application>Microsoft Office PowerPoint</Application>
  <PresentationFormat>On-screen Show (4:3)</PresentationFormat>
  <Paragraphs>40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  </vt:lpstr>
      <vt:lpstr>  </vt:lpstr>
      <vt:lpstr>PowerPoint Presentation</vt:lpstr>
      <vt:lpstr>PowerPoint Presentation</vt:lpstr>
      <vt:lpstr>PowerPoint Presentation</vt:lpstr>
    </vt:vector>
  </TitlesOfParts>
  <Company>NHS Wirral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Walker</dc:creator>
  <cp:lastModifiedBy>FRANCOM, Lauren (WIRRAL COMMUNITY HEALTH AND CARE NHS FOUNDATION TRUST)</cp:lastModifiedBy>
  <cp:revision>45</cp:revision>
  <dcterms:created xsi:type="dcterms:W3CDTF">2018-02-22T10:53:55Z</dcterms:created>
  <dcterms:modified xsi:type="dcterms:W3CDTF">2021-11-02T14:24:53Z</dcterms:modified>
</cp:coreProperties>
</file>