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67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562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41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010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62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815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2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792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41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45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3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3B9AE2-58E1-43FC-B1E3-439473714DCB}" type="datetimeFigureOut">
              <a:rPr lang="en-GB" smtClean="0"/>
              <a:t>29/07/2021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139C79A-7D89-4CA8-AEFD-2C93F2E70F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6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695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993A4C-671E-4DE3-A225-AA887A48A7F9}"/>
              </a:ext>
            </a:extLst>
          </p:cNvPr>
          <p:cNvSpPr txBox="1"/>
          <p:nvPr/>
        </p:nvSpPr>
        <p:spPr>
          <a:xfrm>
            <a:off x="229330" y="1412776"/>
            <a:ext cx="2681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>
                <a:solidFill>
                  <a:schemeClr val="bg1"/>
                </a:solidFill>
              </a:rPr>
              <a:t>Healthy Lifestyle </a:t>
            </a:r>
          </a:p>
          <a:p>
            <a:r>
              <a:rPr lang="en-GB" sz="2200" b="1" dirty="0">
                <a:solidFill>
                  <a:schemeClr val="bg1"/>
                </a:solidFill>
              </a:rPr>
              <a:t>Weight and Diabetes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F5ED07-5414-4564-AC26-293844423CA1}"/>
              </a:ext>
            </a:extLst>
          </p:cNvPr>
          <p:cNvSpPr txBox="1"/>
          <p:nvPr/>
        </p:nvSpPr>
        <p:spPr>
          <a:xfrm>
            <a:off x="251520" y="4365104"/>
            <a:ext cx="19100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Presented by:</a:t>
            </a:r>
          </a:p>
          <a:p>
            <a:r>
              <a:rPr lang="en-GB" sz="1600" dirty="0">
                <a:solidFill>
                  <a:schemeClr val="bg1"/>
                </a:solidFill>
              </a:rPr>
              <a:t>Community </a:t>
            </a:r>
            <a:r>
              <a:rPr lang="en-GB" sz="1600" dirty="0" err="1">
                <a:solidFill>
                  <a:schemeClr val="bg1"/>
                </a:solidFill>
              </a:rPr>
              <a:t>Dietitian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7" name="Audio 2">
            <a:hlinkClick r:id="" action="ppaction://media"/>
            <a:extLst>
              <a:ext uri="{FF2B5EF4-FFF2-40B4-BE49-F238E27FC236}">
                <a16:creationId xmlns:a16="http://schemas.microsoft.com/office/drawing/2014/main" id="{7EE73B77-012F-472B-B2DB-3A9E2D4B34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8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CF221240-6225-42F8-86FC-8F7676F7DEFA}"/>
              </a:ext>
            </a:extLst>
          </p:cNvPr>
          <p:cNvSpPr txBox="1"/>
          <p:nvPr/>
        </p:nvSpPr>
        <p:spPr>
          <a:xfrm>
            <a:off x="223418" y="1047895"/>
            <a:ext cx="35904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Weight and Diabetes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2496C-1471-4596-87B9-2E61B0B1F689}"/>
              </a:ext>
            </a:extLst>
          </p:cNvPr>
          <p:cNvSpPr txBox="1"/>
          <p:nvPr/>
        </p:nvSpPr>
        <p:spPr>
          <a:xfrm>
            <a:off x="215900" y="1700808"/>
            <a:ext cx="86765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In general, we gain weight when we take in more calories than out body burns up. </a:t>
            </a:r>
          </a:p>
          <a:p>
            <a:endParaRPr lang="en-GB" sz="2400" dirty="0"/>
          </a:p>
          <a:p>
            <a:r>
              <a:rPr lang="en-GB" sz="2400" dirty="0"/>
              <a:t>A calorie (kcal) is a unit of energy.</a:t>
            </a:r>
          </a:p>
          <a:p>
            <a:endParaRPr lang="en-GB" sz="2400" dirty="0"/>
          </a:p>
          <a:p>
            <a:r>
              <a:rPr lang="en-GB" sz="2400" dirty="0"/>
              <a:t>National recommendations are that men need around 2,500kcal a day </a:t>
            </a:r>
          </a:p>
          <a:p>
            <a:r>
              <a:rPr lang="en-GB" sz="2400" dirty="0"/>
              <a:t>and that women need around 2,000kcal a day, to maintain a healthy weight. </a:t>
            </a:r>
          </a:p>
          <a:p>
            <a:endParaRPr lang="en-GB" sz="2400" dirty="0"/>
          </a:p>
          <a:p>
            <a:r>
              <a:rPr lang="en-GB" sz="2400" dirty="0"/>
              <a:t>Being overweight makes it more difficult to manage diabetes.</a:t>
            </a:r>
          </a:p>
          <a:p>
            <a:endParaRPr lang="en-GB" sz="2400" dirty="0"/>
          </a:p>
        </p:txBody>
      </p:sp>
      <p:pic>
        <p:nvPicPr>
          <p:cNvPr id="20" name="Audio 2">
            <a:hlinkClick r:id="" action="ppaction://media"/>
            <a:extLst>
              <a:ext uri="{FF2B5EF4-FFF2-40B4-BE49-F238E27FC236}">
                <a16:creationId xmlns:a16="http://schemas.microsoft.com/office/drawing/2014/main" id="{83F02785-C988-420E-9C1A-F3E25DFFEE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5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C43482A-F2EF-44D3-8B5A-B599AC6FBC77}"/>
              </a:ext>
            </a:extLst>
          </p:cNvPr>
          <p:cNvSpPr txBox="1"/>
          <p:nvPr/>
        </p:nvSpPr>
        <p:spPr>
          <a:xfrm>
            <a:off x="251520" y="1004477"/>
            <a:ext cx="680167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b="1" dirty="0">
                <a:solidFill>
                  <a:srgbClr val="CC0066"/>
                </a:solidFill>
                <a:latin typeface="+mj-lt"/>
              </a:rPr>
              <a:t>Are you a healthy weight for your height?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E41DA1-B529-409B-8DD5-931A2C9081AE}"/>
              </a:ext>
            </a:extLst>
          </p:cNvPr>
          <p:cNvSpPr txBox="1"/>
          <p:nvPr/>
        </p:nvSpPr>
        <p:spPr>
          <a:xfrm>
            <a:off x="251520" y="1577838"/>
            <a:ext cx="47443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Calculated using Body Mass Index, BMI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E16CA-3989-40AF-A302-3CCAFFA630C4}"/>
              </a:ext>
            </a:extLst>
          </p:cNvPr>
          <p:cNvSpPr txBox="1"/>
          <p:nvPr/>
        </p:nvSpPr>
        <p:spPr>
          <a:xfrm>
            <a:off x="5292080" y="1577838"/>
            <a:ext cx="30827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dirty="0"/>
              <a:t>BMI       =           </a:t>
            </a:r>
            <a:r>
              <a:rPr lang="en-GB" u="sng" dirty="0"/>
              <a:t>weight (kg)</a:t>
            </a:r>
          </a:p>
          <a:p>
            <a:pPr algn="ctr">
              <a:defRPr/>
            </a:pPr>
            <a:r>
              <a:rPr lang="en-GB" dirty="0"/>
              <a:t>                          height (meters</a:t>
            </a:r>
            <a:r>
              <a:rPr lang="en-GB" baseline="30000" dirty="0"/>
              <a:t>2</a:t>
            </a:r>
            <a:r>
              <a:rPr lang="en-GB" dirty="0"/>
              <a:t>)</a:t>
            </a:r>
            <a:endParaRPr lang="en-GB" baseline="3000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28BD49F-D983-4834-A610-4C6A70EFBE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645543"/>
              </p:ext>
            </p:extLst>
          </p:nvPr>
        </p:nvGraphicFramePr>
        <p:xfrm>
          <a:off x="395536" y="2268403"/>
          <a:ext cx="7776865" cy="3680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31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76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3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66454">
                <a:tc>
                  <a:txBody>
                    <a:bodyPr/>
                    <a:lstStyle/>
                    <a:p>
                      <a:pPr algn="l"/>
                      <a:endParaRPr lang="en-GB" sz="1700" b="1" dirty="0"/>
                    </a:p>
                    <a:p>
                      <a:pPr algn="l"/>
                      <a:r>
                        <a:rPr lang="en-GB" sz="1700" b="1" dirty="0"/>
                        <a:t>Risk category</a:t>
                      </a:r>
                    </a:p>
                  </a:txBody>
                  <a:tcPr marL="85874" marR="85874" marT="42932" marB="429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/>
                        <a:t>Underweight- malnutrition risk</a:t>
                      </a:r>
                    </a:p>
                  </a:txBody>
                  <a:tcPr marL="85874" marR="85874" marT="42932" marB="429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700" b="1" dirty="0"/>
                        <a:t>Lower</a:t>
                      </a:r>
                      <a:r>
                        <a:rPr lang="en-GB" sz="1700" b="1" baseline="0" dirty="0"/>
                        <a:t> risk of lifestyle diseases</a:t>
                      </a:r>
                      <a:endParaRPr lang="en-GB" sz="1700" b="1" dirty="0"/>
                    </a:p>
                  </a:txBody>
                  <a:tcPr marL="85874" marR="85874" marT="42932" marB="4293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Increased risk of lifestyle diseases</a:t>
                      </a:r>
                    </a:p>
                  </a:txBody>
                  <a:tcPr marL="85874" marR="85874" marT="42932" marB="4293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High risk of lifestyle diseases</a:t>
                      </a:r>
                    </a:p>
                  </a:txBody>
                  <a:tcPr marL="85874" marR="85874" marT="42932" marB="4293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8102"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/>
                        <a:t>BMI</a:t>
                      </a:r>
                    </a:p>
                  </a:txBody>
                  <a:tcPr marL="85874" marR="85874" marT="42932" marB="429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900" dirty="0"/>
                        <a:t>Less than 18.5</a:t>
                      </a:r>
                    </a:p>
                  </a:txBody>
                  <a:tcPr marL="85874" marR="85874" marT="42932" marB="429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18.5 – 24.9</a:t>
                      </a:r>
                    </a:p>
                    <a:p>
                      <a:pPr algn="ctr"/>
                      <a:r>
                        <a:rPr lang="en-GB" sz="1500" i="0" dirty="0"/>
                        <a:t>(18.5-22.9 </a:t>
                      </a:r>
                    </a:p>
                    <a:p>
                      <a:pPr algn="ctr"/>
                      <a:r>
                        <a:rPr lang="en-GB" sz="1500" i="0" dirty="0"/>
                        <a:t>South Asian populations)</a:t>
                      </a:r>
                    </a:p>
                  </a:txBody>
                  <a:tcPr marL="85874" marR="85874" marT="42932" marB="4293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25-29.9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i="0" dirty="0"/>
                        <a:t>(23-26.9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500" i="0" dirty="0"/>
                        <a:t>South Asian populations)</a:t>
                      </a:r>
                    </a:p>
                    <a:p>
                      <a:pPr algn="ctr"/>
                      <a:endParaRPr lang="en-GB" sz="1500" i="0" dirty="0"/>
                    </a:p>
                  </a:txBody>
                  <a:tcPr marL="85874" marR="85874" marT="42932" marB="42932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+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300" i="0" dirty="0"/>
                        <a:t>(27.9 + South Asian populations)</a:t>
                      </a:r>
                    </a:p>
                    <a:p>
                      <a:pPr algn="ctr"/>
                      <a:endParaRPr lang="en-GB" sz="1500" i="0" dirty="0"/>
                    </a:p>
                  </a:txBody>
                  <a:tcPr marL="85874" marR="85874" marT="42932" marB="42932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4599">
                <a:tc>
                  <a:txBody>
                    <a:bodyPr/>
                    <a:lstStyle/>
                    <a:p>
                      <a:pPr algn="l"/>
                      <a:r>
                        <a:rPr lang="en-GB" sz="1500" b="1" dirty="0"/>
                        <a:t>What to do?</a:t>
                      </a:r>
                    </a:p>
                  </a:txBody>
                  <a:tcPr marL="85874" marR="85874" marT="42932" marB="429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700" b="1" dirty="0"/>
                        <a:t>Seek advice</a:t>
                      </a:r>
                    </a:p>
                    <a:p>
                      <a:r>
                        <a:rPr lang="en-GB" sz="1700" b="0" dirty="0"/>
                        <a:t>You may benefit</a:t>
                      </a:r>
                      <a:r>
                        <a:rPr lang="en-GB" sz="1700" b="0" baseline="0" dirty="0"/>
                        <a:t> from </a:t>
                      </a:r>
                      <a:r>
                        <a:rPr lang="en-GB" sz="1700" b="1" baseline="0" dirty="0"/>
                        <a:t>gaining weight</a:t>
                      </a:r>
                      <a:endParaRPr lang="en-GB" sz="1700" b="1" dirty="0"/>
                    </a:p>
                  </a:txBody>
                  <a:tcPr marL="85874" marR="85874" marT="42932" marB="4293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dirty="0"/>
                        <a:t>Ensure </a:t>
                      </a:r>
                      <a:r>
                        <a:rPr lang="en-GB" sz="1700" b="1" dirty="0"/>
                        <a:t>heart healthy food </a:t>
                      </a:r>
                      <a:r>
                        <a:rPr lang="en-GB" sz="1700" dirty="0"/>
                        <a:t>options </a:t>
                      </a:r>
                    </a:p>
                  </a:txBody>
                  <a:tcPr marL="85874" marR="85874" marT="42932" marB="42932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700" b="1" dirty="0"/>
                        <a:t>Reduce </a:t>
                      </a:r>
                      <a:r>
                        <a:rPr lang="en-GB" sz="1700" dirty="0"/>
                        <a:t>calorie intake and</a:t>
                      </a:r>
                      <a:r>
                        <a:rPr lang="en-GB" sz="1700" baseline="0" dirty="0"/>
                        <a:t> </a:t>
                      </a:r>
                      <a:r>
                        <a:rPr lang="en-GB" sz="1700" b="1" baseline="0" dirty="0"/>
                        <a:t>increase </a:t>
                      </a:r>
                      <a:r>
                        <a:rPr lang="en-GB" sz="1700" baseline="0" dirty="0"/>
                        <a:t>exercise</a:t>
                      </a:r>
                      <a:endParaRPr lang="en-GB" sz="1700" dirty="0"/>
                    </a:p>
                  </a:txBody>
                  <a:tcPr marL="85874" marR="85874" marT="42932" marB="42932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500" b="1" dirty="0"/>
                        <a:t>Seek advice </a:t>
                      </a:r>
                      <a:r>
                        <a:rPr lang="en-GB" sz="1500" dirty="0"/>
                        <a:t>Consider a </a:t>
                      </a:r>
                      <a:r>
                        <a:rPr lang="en-GB" sz="1500" b="1" dirty="0"/>
                        <a:t>weight management programme</a:t>
                      </a:r>
                    </a:p>
                  </a:txBody>
                  <a:tcPr marL="85874" marR="85874" marT="42932" marB="4293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Audio 3">
            <a:hlinkClick r:id="" action="ppaction://media"/>
            <a:extLst>
              <a:ext uri="{FF2B5EF4-FFF2-40B4-BE49-F238E27FC236}">
                <a16:creationId xmlns:a16="http://schemas.microsoft.com/office/drawing/2014/main" id="{1B1F5999-E1E8-45AA-B0A3-458A9E0281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D27086-51D4-4F34-A095-B13D121F5B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03315"/>
            <a:ext cx="3744416" cy="4858715"/>
          </a:xfrm>
          <a:prstGeom prst="rect">
            <a:avLst/>
          </a:prstGeom>
        </p:spPr>
      </p:pic>
      <p:pic>
        <p:nvPicPr>
          <p:cNvPr id="3" name="Audio 3">
            <a:hlinkClick r:id="" action="ppaction://media"/>
            <a:extLst>
              <a:ext uri="{FF2B5EF4-FFF2-40B4-BE49-F238E27FC236}">
                <a16:creationId xmlns:a16="http://schemas.microsoft.com/office/drawing/2014/main" id="{2B84802F-BDE5-4B9D-A5E9-FD74DD0BF7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9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D7134D4-FDB5-43B4-BCAE-807CD1D373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07621"/>
              </p:ext>
            </p:extLst>
          </p:nvPr>
        </p:nvGraphicFramePr>
        <p:xfrm>
          <a:off x="1907704" y="1844824"/>
          <a:ext cx="6875866" cy="34084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18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1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2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20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7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2934">
                <a:tc rowSpan="2">
                  <a:txBody>
                    <a:bodyPr/>
                    <a:lstStyle/>
                    <a:p>
                      <a:endParaRPr lang="en-GB" sz="1300" dirty="0"/>
                    </a:p>
                  </a:txBody>
                  <a:tcPr marL="68921" marR="68921" marT="34460" marB="34460"/>
                </a:tc>
                <a:tc gridSpan="4">
                  <a:txBody>
                    <a:bodyPr/>
                    <a:lstStyle/>
                    <a:p>
                      <a:pPr algn="ctr"/>
                      <a:endParaRPr lang="en-GB" sz="1300" b="1" dirty="0"/>
                    </a:p>
                  </a:txBody>
                  <a:tcPr marL="68921" marR="68921" marT="34460" marB="34460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739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/>
                    </a:p>
                    <a:p>
                      <a:pPr algn="ctr"/>
                      <a:endParaRPr lang="en-GB" sz="1300" b="1" dirty="0"/>
                    </a:p>
                    <a:p>
                      <a:pPr algn="ctr"/>
                      <a:r>
                        <a:rPr lang="en-GB" sz="1300" b="1" dirty="0"/>
                        <a:t>Men</a:t>
                      </a:r>
                    </a:p>
                  </a:txBody>
                  <a:tcPr marL="68921" marR="68921" marT="34460" marB="34460"/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/>
                    </a:p>
                    <a:p>
                      <a:pPr algn="ctr"/>
                      <a:endParaRPr lang="en-GB" sz="1300" b="1" dirty="0"/>
                    </a:p>
                    <a:p>
                      <a:pPr algn="ctr"/>
                      <a:r>
                        <a:rPr lang="en-GB" sz="1300" b="1" dirty="0"/>
                        <a:t>Women</a:t>
                      </a:r>
                    </a:p>
                  </a:txBody>
                  <a:tcPr marL="68921" marR="68921" marT="34460" marB="34460"/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/>
                    </a:p>
                    <a:p>
                      <a:pPr algn="ctr"/>
                      <a:r>
                        <a:rPr lang="en-GB" sz="1300" b="1" dirty="0"/>
                        <a:t>South Asian Men</a:t>
                      </a:r>
                    </a:p>
                  </a:txBody>
                  <a:tcPr marL="68921" marR="68921" marT="34460" marB="34460"/>
                </a:tc>
                <a:tc>
                  <a:txBody>
                    <a:bodyPr/>
                    <a:lstStyle/>
                    <a:p>
                      <a:pPr algn="ctr"/>
                      <a:endParaRPr lang="en-GB" sz="1300" b="1" dirty="0"/>
                    </a:p>
                    <a:p>
                      <a:pPr algn="ctr"/>
                      <a:r>
                        <a:rPr lang="en-GB" sz="1300" b="1" dirty="0"/>
                        <a:t>South Asian Women</a:t>
                      </a:r>
                    </a:p>
                  </a:txBody>
                  <a:tcPr marL="68921" marR="68921" marT="34460" marB="344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739">
                <a:tc>
                  <a:txBody>
                    <a:bodyPr/>
                    <a:lstStyle/>
                    <a:p>
                      <a:r>
                        <a:rPr lang="en-GB" sz="1400" b="1" dirty="0"/>
                        <a:t>Healthy Measurement</a:t>
                      </a:r>
                    </a:p>
                  </a:txBody>
                  <a:tcPr marL="68921" marR="68921" marT="34460" marB="3446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Less than 94cm </a:t>
                      </a:r>
                    </a:p>
                    <a:p>
                      <a:r>
                        <a:rPr lang="en-GB" sz="1400" b="1" dirty="0"/>
                        <a:t>(37 inches)</a:t>
                      </a:r>
                    </a:p>
                  </a:txBody>
                  <a:tcPr marL="68921" marR="68921" marT="34460" marB="3446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Less than 80cm </a:t>
                      </a:r>
                    </a:p>
                    <a:p>
                      <a:r>
                        <a:rPr lang="en-GB" sz="1400" b="1" dirty="0"/>
                        <a:t>(31.5 inches)</a:t>
                      </a:r>
                    </a:p>
                  </a:txBody>
                  <a:tcPr marL="68921" marR="68921" marT="34460" marB="3446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Less than 90cm (35inches)</a:t>
                      </a:r>
                    </a:p>
                  </a:txBody>
                  <a:tcPr marL="68921" marR="68921" marT="34460" marB="34460"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Less than 80cm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(31.5 inches)</a:t>
                      </a:r>
                    </a:p>
                  </a:txBody>
                  <a:tcPr marL="68921" marR="68921" marT="34460" marB="34460">
                    <a:solidFill>
                      <a:srgbClr val="99FF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739">
                <a:tc>
                  <a:txBody>
                    <a:bodyPr/>
                    <a:lstStyle/>
                    <a:p>
                      <a:r>
                        <a:rPr lang="en-GB" sz="1400" b="1" dirty="0"/>
                        <a:t>At increased risk</a:t>
                      </a:r>
                    </a:p>
                  </a:txBody>
                  <a:tcPr marL="68921" marR="68921" marT="34460" marB="3446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Over 94cm (37 inches)</a:t>
                      </a:r>
                    </a:p>
                  </a:txBody>
                  <a:tcPr marL="68921" marR="68921" marT="34460" marB="3446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Over 80cm (31.5inches)</a:t>
                      </a:r>
                    </a:p>
                  </a:txBody>
                  <a:tcPr marL="68921" marR="68921" marT="34460" marB="3446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/>
                        <a:t>Over 90cm (35 inches)</a:t>
                      </a:r>
                    </a:p>
                    <a:p>
                      <a:endParaRPr lang="en-GB" sz="1400" b="1" dirty="0"/>
                    </a:p>
                  </a:txBody>
                  <a:tcPr marL="68921" marR="68921" marT="34460" marB="34460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1" dirty="0"/>
                    </a:p>
                  </a:txBody>
                  <a:tcPr marL="68921" marR="68921" marT="34460" marB="34460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290">
                <a:tc>
                  <a:txBody>
                    <a:bodyPr/>
                    <a:lstStyle/>
                    <a:p>
                      <a:r>
                        <a:rPr lang="en-GB" sz="1400" b="1" dirty="0"/>
                        <a:t>At</a:t>
                      </a:r>
                      <a:r>
                        <a:rPr lang="en-GB" sz="1400" b="1" baseline="0" dirty="0"/>
                        <a:t> high risk</a:t>
                      </a:r>
                      <a:endParaRPr lang="en-GB" sz="1400" b="1" dirty="0"/>
                    </a:p>
                  </a:txBody>
                  <a:tcPr marL="68921" marR="68921" marT="34460" marB="3446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Over 102cm (40 inches)</a:t>
                      </a:r>
                    </a:p>
                  </a:txBody>
                  <a:tcPr marL="68921" marR="68921" marT="34460" marB="3446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/>
                        <a:t>Over 88cm</a:t>
                      </a:r>
                    </a:p>
                    <a:p>
                      <a:r>
                        <a:rPr lang="en-GB" sz="1400" b="1"/>
                        <a:t>(</a:t>
                      </a:r>
                      <a:r>
                        <a:rPr lang="en-GB" sz="1400" b="1" dirty="0"/>
                        <a:t>34.5</a:t>
                      </a:r>
                      <a:r>
                        <a:rPr lang="en-GB" sz="1400" b="1" baseline="0" dirty="0"/>
                        <a:t> inc</a:t>
                      </a:r>
                      <a:r>
                        <a:rPr lang="en-GB" sz="1400" b="1" dirty="0"/>
                        <a:t>hes)</a:t>
                      </a:r>
                    </a:p>
                  </a:txBody>
                  <a:tcPr marL="68921" marR="68921" marT="34460" marB="3446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Over 94cm (37 inches)</a:t>
                      </a:r>
                    </a:p>
                  </a:txBody>
                  <a:tcPr marL="68921" marR="68921" marT="34460" marB="34460"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Over 80cm (31.5 inches)</a:t>
                      </a:r>
                    </a:p>
                  </a:txBody>
                  <a:tcPr marL="68921" marR="68921" marT="34460" marB="34460"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11" descr="http://riskscore.diabetes.org.uk/images/twenty-thirteen/how-to-measure-your-waist.png">
            <a:extLst>
              <a:ext uri="{FF2B5EF4-FFF2-40B4-BE49-F238E27FC236}">
                <a16:creationId xmlns:a16="http://schemas.microsoft.com/office/drawing/2014/main" id="{06950ED2-1701-4FE4-A147-72622296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1229837" cy="1684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27E2839-2A55-44C9-AFDA-C69347513ABF}"/>
              </a:ext>
            </a:extLst>
          </p:cNvPr>
          <p:cNvSpPr/>
          <p:nvPr/>
        </p:nvSpPr>
        <p:spPr>
          <a:xfrm>
            <a:off x="467544" y="5445224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https://www.diabetes.org.uk/preventing-type-2-diabetes/waist-measurement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AD7A93-6578-4C5C-85DB-2167BD582C2E}"/>
              </a:ext>
            </a:extLst>
          </p:cNvPr>
          <p:cNvSpPr txBox="1"/>
          <p:nvPr/>
        </p:nvSpPr>
        <p:spPr>
          <a:xfrm>
            <a:off x="441251" y="1052736"/>
            <a:ext cx="40987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0070C0"/>
                </a:solidFill>
              </a:rPr>
              <a:t>Waist measurement is important </a:t>
            </a:r>
          </a:p>
        </p:txBody>
      </p:sp>
      <p:pic>
        <p:nvPicPr>
          <p:cNvPr id="6" name="Audio 4">
            <a:hlinkClick r:id="" action="ppaction://media"/>
            <a:extLst>
              <a:ext uri="{FF2B5EF4-FFF2-40B4-BE49-F238E27FC236}">
                <a16:creationId xmlns:a16="http://schemas.microsoft.com/office/drawing/2014/main" id="{1517A5A0-7034-4A38-842B-84CD621E35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440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89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284</Words>
  <Application>Microsoft Office PowerPoint</Application>
  <PresentationFormat>On-screen Show (4:3)</PresentationFormat>
  <Paragraphs>69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NHS Wirral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Walker</dc:creator>
  <cp:lastModifiedBy>FRANCOM, Lauren (WIRRAL COMMUNITY HEALTH AND CARE NHS FOUNDATION TRUST)</cp:lastModifiedBy>
  <cp:revision>11</cp:revision>
  <dcterms:created xsi:type="dcterms:W3CDTF">2018-02-22T10:53:55Z</dcterms:created>
  <dcterms:modified xsi:type="dcterms:W3CDTF">2021-07-29T13:45:10Z</dcterms:modified>
</cp:coreProperties>
</file>