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6D7241-4642-449E-847B-4E7FE05FEB1D}"/>
              </a:ext>
            </a:extLst>
          </p:cNvPr>
          <p:cNvSpPr txBox="1"/>
          <p:nvPr/>
        </p:nvSpPr>
        <p:spPr>
          <a:xfrm>
            <a:off x="229330" y="1412776"/>
            <a:ext cx="2552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Healthy Lifestyle </a:t>
            </a:r>
          </a:p>
          <a:p>
            <a:r>
              <a:rPr lang="en-GB" sz="2200" b="1" dirty="0">
                <a:solidFill>
                  <a:schemeClr val="bg1"/>
                </a:solidFill>
              </a:rPr>
              <a:t>SMART 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5655D-4FE7-47C8-8AE8-B9C61EAD2AC5}"/>
              </a:ext>
            </a:extLst>
          </p:cNvPr>
          <p:cNvSpPr txBox="1"/>
          <p:nvPr/>
        </p:nvSpPr>
        <p:spPr>
          <a:xfrm>
            <a:off x="251520" y="4365104"/>
            <a:ext cx="19100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Presented by:</a:t>
            </a:r>
          </a:p>
          <a:p>
            <a:r>
              <a:rPr lang="en-GB" sz="1600" dirty="0">
                <a:solidFill>
                  <a:schemeClr val="bg1"/>
                </a:solidFill>
              </a:rPr>
              <a:t>Community </a:t>
            </a:r>
            <a:r>
              <a:rPr lang="en-GB" sz="1600" dirty="0" err="1">
                <a:solidFill>
                  <a:schemeClr val="bg1"/>
                </a:solidFill>
              </a:rPr>
              <a:t>Dietitian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7" name="Audio 1">
            <a:hlinkClick r:id="" action="ppaction://media"/>
            <a:extLst>
              <a:ext uri="{FF2B5EF4-FFF2-40B4-BE49-F238E27FC236}">
                <a16:creationId xmlns:a16="http://schemas.microsoft.com/office/drawing/2014/main" id="{CD9A384F-37CB-4672-93DE-CF790D3E8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299CA1-6BCA-468F-B254-E3E062846120}"/>
              </a:ext>
            </a:extLst>
          </p:cNvPr>
          <p:cNvSpPr txBox="1"/>
          <p:nvPr/>
        </p:nvSpPr>
        <p:spPr>
          <a:xfrm>
            <a:off x="251520" y="1268760"/>
            <a:ext cx="302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66"/>
                </a:solidFill>
                <a:latin typeface="+mj-lt"/>
              </a:rPr>
              <a:t>SMART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3C0AD-ABA4-4700-BCFB-003D1798B577}"/>
              </a:ext>
            </a:extLst>
          </p:cNvPr>
          <p:cNvSpPr txBox="1"/>
          <p:nvPr/>
        </p:nvSpPr>
        <p:spPr>
          <a:xfrm>
            <a:off x="251520" y="1988840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</a:rPr>
              <a:t>S</a:t>
            </a:r>
            <a:r>
              <a:rPr lang="en-GB" sz="3000" b="1" dirty="0">
                <a:solidFill>
                  <a:srgbClr val="0070C0"/>
                </a:solidFill>
              </a:rPr>
              <a:t>pecific</a:t>
            </a:r>
            <a:r>
              <a:rPr lang="en-GB" sz="2200" b="1" dirty="0">
                <a:solidFill>
                  <a:srgbClr val="0070C0"/>
                </a:solidFill>
              </a:rPr>
              <a:t>		</a:t>
            </a:r>
            <a:r>
              <a:rPr lang="en-GB" sz="2000" dirty="0"/>
              <a:t>What will you do?</a:t>
            </a:r>
            <a:endParaRPr lang="en-GB" sz="2000" b="1" dirty="0">
              <a:solidFill>
                <a:srgbClr val="0070C0"/>
              </a:solidFill>
            </a:endParaRPr>
          </a:p>
          <a:p>
            <a:r>
              <a:rPr lang="en-GB" sz="3000" b="1" dirty="0">
                <a:solidFill>
                  <a:srgbClr val="CC0066"/>
                </a:solidFill>
              </a:rPr>
              <a:t>M</a:t>
            </a:r>
            <a:r>
              <a:rPr lang="en-GB" sz="3000" b="1" dirty="0">
                <a:solidFill>
                  <a:srgbClr val="0070C0"/>
                </a:solidFill>
              </a:rPr>
              <a:t>easurable</a:t>
            </a:r>
            <a:r>
              <a:rPr lang="en-GB" sz="2200" b="1" dirty="0">
                <a:solidFill>
                  <a:srgbClr val="0070C0"/>
                </a:solidFill>
              </a:rPr>
              <a:t>	</a:t>
            </a:r>
            <a:r>
              <a:rPr lang="en-GB" sz="2000" dirty="0">
                <a:cs typeface="Arial" panose="020B0604020202020204" pitchFamily="34" charset="0"/>
              </a:rPr>
              <a:t>How much...how often?</a:t>
            </a:r>
          </a:p>
          <a:p>
            <a:pPr>
              <a:defRPr/>
            </a:pPr>
            <a:r>
              <a:rPr lang="en-GB" sz="3000" b="1" dirty="0">
                <a:solidFill>
                  <a:srgbClr val="CC0066"/>
                </a:solidFill>
              </a:rPr>
              <a:t>A</a:t>
            </a:r>
            <a:r>
              <a:rPr lang="en-GB" sz="3000" b="1" dirty="0">
                <a:solidFill>
                  <a:srgbClr val="0070C0"/>
                </a:solidFill>
              </a:rPr>
              <a:t>chievable </a:t>
            </a:r>
            <a:r>
              <a:rPr lang="en-GB" sz="2200" b="1" dirty="0">
                <a:solidFill>
                  <a:srgbClr val="0070C0"/>
                </a:solidFill>
              </a:rPr>
              <a:t>		</a:t>
            </a:r>
            <a:r>
              <a:rPr lang="en-GB" sz="2000" dirty="0">
                <a:cs typeface="Arial" panose="020B0604020202020204" pitchFamily="34" charset="0"/>
              </a:rPr>
              <a:t>How confident are you that you </a:t>
            </a:r>
            <a:r>
              <a:rPr lang="en-GB" sz="2000" b="1" dirty="0">
                <a:cs typeface="Arial" panose="020B0604020202020204" pitchFamily="34" charset="0"/>
              </a:rPr>
              <a:t>can</a:t>
            </a:r>
            <a:r>
              <a:rPr lang="en-GB" sz="2000" dirty="0">
                <a:cs typeface="Arial" panose="020B0604020202020204" pitchFamily="34" charset="0"/>
              </a:rPr>
              <a:t> do it? (at least 7/10)</a:t>
            </a:r>
            <a:r>
              <a:rPr lang="en-GB" sz="2000" i="1" dirty="0">
                <a:cs typeface="Arial" panose="020B0604020202020204" pitchFamily="34" charset="0"/>
              </a:rPr>
              <a:t>                                               </a:t>
            </a:r>
            <a:endParaRPr lang="en-GB" sz="2000" b="1" dirty="0">
              <a:solidFill>
                <a:srgbClr val="CC0066"/>
              </a:solidFill>
            </a:endParaRPr>
          </a:p>
          <a:p>
            <a:pPr>
              <a:defRPr/>
            </a:pPr>
            <a:r>
              <a:rPr lang="en-GB" sz="3000" b="1" dirty="0">
                <a:solidFill>
                  <a:srgbClr val="CC0066"/>
                </a:solidFill>
              </a:rPr>
              <a:t>R</a:t>
            </a:r>
            <a:r>
              <a:rPr lang="en-GB" sz="3000" b="1" dirty="0">
                <a:solidFill>
                  <a:srgbClr val="0070C0"/>
                </a:solidFill>
              </a:rPr>
              <a:t>ealistic </a:t>
            </a:r>
            <a:r>
              <a:rPr lang="en-GB" sz="2200" b="1" dirty="0">
                <a:solidFill>
                  <a:srgbClr val="0070C0"/>
                </a:solidFill>
              </a:rPr>
              <a:t>		</a:t>
            </a:r>
            <a:r>
              <a:rPr lang="en-GB" sz="2000" dirty="0">
                <a:cs typeface="Arial" panose="020B0604020202020204" pitchFamily="34" charset="0"/>
              </a:rPr>
              <a:t>How confident are you that you </a:t>
            </a:r>
            <a:r>
              <a:rPr lang="en-GB" sz="2000" b="1" dirty="0">
                <a:cs typeface="Arial" panose="020B0604020202020204" pitchFamily="34" charset="0"/>
              </a:rPr>
              <a:t>will</a:t>
            </a:r>
            <a:r>
              <a:rPr lang="en-GB" sz="2000" dirty="0">
                <a:cs typeface="Arial" panose="020B0604020202020204" pitchFamily="34" charset="0"/>
              </a:rPr>
              <a:t> do it? (at least 7/10)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</a:t>
            </a:r>
            <a:endParaRPr lang="en-GB" sz="2000" b="1" dirty="0">
              <a:solidFill>
                <a:srgbClr val="CC0066"/>
              </a:solidFill>
            </a:endParaRPr>
          </a:p>
          <a:p>
            <a:r>
              <a:rPr lang="en-GB" sz="3000" b="1" dirty="0">
                <a:solidFill>
                  <a:srgbClr val="CC0066"/>
                </a:solidFill>
              </a:rPr>
              <a:t>T</a:t>
            </a:r>
            <a:r>
              <a:rPr lang="en-GB" sz="3000" b="1" dirty="0">
                <a:solidFill>
                  <a:srgbClr val="0070C0"/>
                </a:solidFill>
              </a:rPr>
              <a:t>ime Bound</a:t>
            </a:r>
            <a:r>
              <a:rPr lang="en-GB" sz="2200" b="1" dirty="0">
                <a:solidFill>
                  <a:srgbClr val="0070C0"/>
                </a:solidFill>
              </a:rPr>
              <a:t>	</a:t>
            </a:r>
            <a:r>
              <a:rPr lang="en-GB" sz="2000" dirty="0"/>
              <a:t>When will you do it?</a:t>
            </a:r>
            <a:endParaRPr lang="en-GB" sz="2000" b="1" dirty="0">
              <a:solidFill>
                <a:srgbClr val="CC0066"/>
              </a:solidFill>
            </a:endParaRPr>
          </a:p>
          <a:p>
            <a:r>
              <a:rPr lang="en-GB" sz="3000" b="1" dirty="0">
                <a:solidFill>
                  <a:srgbClr val="CC0066"/>
                </a:solidFill>
              </a:rPr>
              <a:t>E</a:t>
            </a:r>
            <a:r>
              <a:rPr lang="en-GB" sz="3000" b="1" dirty="0">
                <a:solidFill>
                  <a:srgbClr val="0070C0"/>
                </a:solidFill>
              </a:rPr>
              <a:t>valuate</a:t>
            </a:r>
            <a:r>
              <a:rPr lang="en-GB" sz="2200" b="1" dirty="0">
                <a:solidFill>
                  <a:srgbClr val="0070C0"/>
                </a:solidFill>
              </a:rPr>
              <a:t>		</a:t>
            </a:r>
            <a:r>
              <a:rPr lang="en-GB" sz="2000" dirty="0"/>
              <a:t>How did it go?</a:t>
            </a:r>
            <a:endParaRPr lang="en-GB" sz="2000" b="1" dirty="0">
              <a:solidFill>
                <a:srgbClr val="0070C0"/>
              </a:solidFill>
            </a:endParaRPr>
          </a:p>
          <a:p>
            <a:r>
              <a:rPr lang="en-GB" sz="3000" b="1" dirty="0">
                <a:solidFill>
                  <a:srgbClr val="CC0066"/>
                </a:solidFill>
              </a:rPr>
              <a:t>R</a:t>
            </a:r>
            <a:r>
              <a:rPr lang="en-GB" sz="3000" b="1" dirty="0">
                <a:solidFill>
                  <a:srgbClr val="0070C0"/>
                </a:solidFill>
              </a:rPr>
              <a:t>eview</a:t>
            </a:r>
            <a:r>
              <a:rPr lang="en-GB" sz="2200" b="1" dirty="0">
                <a:solidFill>
                  <a:srgbClr val="0070C0"/>
                </a:solidFill>
              </a:rPr>
              <a:t>		</a:t>
            </a:r>
            <a:r>
              <a:rPr lang="en-GB" sz="2000" dirty="0"/>
              <a:t>What will you do next?</a:t>
            </a:r>
            <a:r>
              <a:rPr lang="en-GB" sz="2200" b="1" dirty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9" name="Audio 1">
            <a:hlinkClick r:id="" action="ppaction://media"/>
            <a:extLst>
              <a:ext uri="{FF2B5EF4-FFF2-40B4-BE49-F238E27FC236}">
                <a16:creationId xmlns:a16="http://schemas.microsoft.com/office/drawing/2014/main" id="{8CFA39EF-F4F2-422D-8E07-DF61BF043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A9DC2-973F-44C9-8666-90BE71F2E304}"/>
              </a:ext>
            </a:extLst>
          </p:cNvPr>
          <p:cNvSpPr txBox="1"/>
          <p:nvPr/>
        </p:nvSpPr>
        <p:spPr>
          <a:xfrm>
            <a:off x="251520" y="1268760"/>
            <a:ext cx="621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3000" b="1" dirty="0">
                <a:solidFill>
                  <a:srgbClr val="CC0066"/>
                </a:solidFill>
                <a:latin typeface="+mj-lt"/>
                <a:cs typeface="Arial" panose="020B0604020202020204" pitchFamily="34" charset="0"/>
              </a:rPr>
              <a:t>Questions to help you set your Goals</a:t>
            </a:r>
            <a:endParaRPr lang="en-GB" sz="3000" b="1" dirty="0">
              <a:solidFill>
                <a:srgbClr val="CC0066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B038B-5BAC-42D1-8DDA-CEA8550A6336}"/>
              </a:ext>
            </a:extLst>
          </p:cNvPr>
          <p:cNvSpPr txBox="1"/>
          <p:nvPr/>
        </p:nvSpPr>
        <p:spPr>
          <a:xfrm>
            <a:off x="251520" y="2243435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What is your Goal?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How important is your Goal to you?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What makes it important?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What do you need to achieve it?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Which bits will you do this week?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How much? How often? When?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If you visualise yourself doing this bit of your Goal this week,  how confident do you feel, on a scale of 0-10?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altLang="en-US" sz="2400" dirty="0">
              <a:cs typeface="Arial" panose="020B0604020202020204" pitchFamily="34" charset="0"/>
            </a:endParaRPr>
          </a:p>
          <a:p>
            <a:pPr>
              <a:buClr>
                <a:srgbClr val="CC0066"/>
              </a:buClr>
            </a:pPr>
            <a:endParaRPr lang="en-GB" altLang="en-US" sz="2400" dirty="0">
              <a:cs typeface="Arial" panose="020B0604020202020204" pitchFamily="34" charset="0"/>
            </a:endParaRP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sz="2400" dirty="0"/>
          </a:p>
        </p:txBody>
      </p:sp>
      <p:pic>
        <p:nvPicPr>
          <p:cNvPr id="4" name="Audio 1">
            <a:hlinkClick r:id="" action="ppaction://media"/>
            <a:extLst>
              <a:ext uri="{FF2B5EF4-FFF2-40B4-BE49-F238E27FC236}">
                <a16:creationId xmlns:a16="http://schemas.microsoft.com/office/drawing/2014/main" id="{0EF7D615-486C-4699-B7B6-CE1265968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164</Words>
  <Application>Microsoft Office PowerPoint</Application>
  <PresentationFormat>On-screen Show (4:3)</PresentationFormat>
  <Paragraphs>21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NHS Wirral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Walker</dc:creator>
  <cp:lastModifiedBy>FRANCOM, Lauren (WIRRAL COMMUNITY HEALTH AND CARE NHS FOUNDATION TRUST)</cp:lastModifiedBy>
  <cp:revision>10</cp:revision>
  <dcterms:created xsi:type="dcterms:W3CDTF">2018-02-22T10:53:55Z</dcterms:created>
  <dcterms:modified xsi:type="dcterms:W3CDTF">2021-07-29T13:22:04Z</dcterms:modified>
</cp:coreProperties>
</file>