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699D3-1FE7-431F-AC13-141FD2B69E81}"/>
              </a:ext>
            </a:extLst>
          </p:cNvPr>
          <p:cNvSpPr txBox="1"/>
          <p:nvPr/>
        </p:nvSpPr>
        <p:spPr>
          <a:xfrm>
            <a:off x="229330" y="1412776"/>
            <a:ext cx="255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Healthy Lifestyle 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Dietary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34A92-CF0C-4D6C-9674-134AD4720FF7}"/>
              </a:ext>
            </a:extLst>
          </p:cNvPr>
          <p:cNvSpPr txBox="1"/>
          <p:nvPr/>
        </p:nvSpPr>
        <p:spPr>
          <a:xfrm>
            <a:off x="251520" y="4365104"/>
            <a:ext cx="19100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sz="1600" dirty="0">
                <a:solidFill>
                  <a:schemeClr val="bg1"/>
                </a:solidFill>
              </a:rPr>
              <a:t>Community </a:t>
            </a:r>
            <a:r>
              <a:rPr lang="en-GB" sz="1600" dirty="0" err="1">
                <a:solidFill>
                  <a:schemeClr val="bg1"/>
                </a:solidFill>
              </a:rPr>
              <a:t>Dietitian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Audio 2">
            <a:hlinkClick r:id="" action="ppaction://media"/>
            <a:extLst>
              <a:ext uri="{FF2B5EF4-FFF2-40B4-BE49-F238E27FC236}">
                <a16:creationId xmlns:a16="http://schemas.microsoft.com/office/drawing/2014/main" id="{B1E7CD39-3AAF-46ED-B0B1-7FBBB1B68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8F6C031-34FC-4948-99EC-B085237BB8AB}"/>
              </a:ext>
            </a:extLst>
          </p:cNvPr>
          <p:cNvSpPr txBox="1"/>
          <p:nvPr/>
        </p:nvSpPr>
        <p:spPr>
          <a:xfrm>
            <a:off x="251520" y="1078166"/>
            <a:ext cx="4032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Dietary approaches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95E0F-BA0D-4342-904C-78CAFC256FF4}"/>
              </a:ext>
            </a:extLst>
          </p:cNvPr>
          <p:cNvSpPr txBox="1"/>
          <p:nvPr/>
        </p:nvSpPr>
        <p:spPr>
          <a:xfrm>
            <a:off x="179512" y="2060848"/>
            <a:ext cx="21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B2BE4-72EB-41A2-8127-66FF80AEFAE1}"/>
              </a:ext>
            </a:extLst>
          </p:cNvPr>
          <p:cNvSpPr txBox="1"/>
          <p:nvPr/>
        </p:nvSpPr>
        <p:spPr>
          <a:xfrm>
            <a:off x="251520" y="177281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000" dirty="0"/>
              <a:t>The most successful approach will be one that you enjoy and fits in with your lifestyle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000" dirty="0"/>
              <a:t>It is the total energy intake and maintaining the changes that are best predictors of weight loss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000" dirty="0"/>
              <a:t>Small and realistic changes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000" dirty="0"/>
              <a:t>The key is to find a plan that is enjoyed and fits in with your lifestyle.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000" dirty="0"/>
              <a:t>Following a diet with 600 calories less than you need to stay the same weight,  </a:t>
            </a:r>
          </a:p>
          <a:p>
            <a:pPr>
              <a:buClr>
                <a:srgbClr val="CC0066"/>
              </a:buClr>
            </a:pPr>
            <a:r>
              <a:rPr lang="en-GB" sz="2000" dirty="0"/>
              <a:t>   can result in 1lb a week weight loss.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000" dirty="0"/>
              <a:t>To lose weight the average woman will need approximately 1,200 to 1,500 calories per day </a:t>
            </a:r>
          </a:p>
          <a:p>
            <a:pPr>
              <a:buClr>
                <a:srgbClr val="CC0066"/>
              </a:buClr>
            </a:pPr>
            <a:r>
              <a:rPr lang="en-GB" sz="2000" dirty="0"/>
              <a:t>    and the average man approximately 1,500 to 1,800 per day. </a:t>
            </a:r>
          </a:p>
          <a:p>
            <a:endParaRPr lang="en-GB" sz="2000" dirty="0"/>
          </a:p>
          <a:p>
            <a:r>
              <a:rPr lang="en-GB" sz="2000" dirty="0"/>
              <a:t> 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sz="2000" dirty="0"/>
          </a:p>
        </p:txBody>
      </p:sp>
      <p:pic>
        <p:nvPicPr>
          <p:cNvPr id="15" name="Audio 1">
            <a:hlinkClick r:id="" action="ppaction://media"/>
            <a:extLst>
              <a:ext uri="{FF2B5EF4-FFF2-40B4-BE49-F238E27FC236}">
                <a16:creationId xmlns:a16="http://schemas.microsoft.com/office/drawing/2014/main" id="{B2EC4D59-BFDC-4948-B0EC-5C0FD539F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46779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476E31-9916-440B-8FB9-CB7ACEA7EF64}"/>
              </a:ext>
            </a:extLst>
          </p:cNvPr>
          <p:cNvSpPr txBox="1"/>
          <p:nvPr/>
        </p:nvSpPr>
        <p:spPr>
          <a:xfrm>
            <a:off x="179512" y="206084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0E171-0256-4E49-A0EC-B643440219A1}"/>
              </a:ext>
            </a:extLst>
          </p:cNvPr>
          <p:cNvSpPr txBox="1"/>
          <p:nvPr/>
        </p:nvSpPr>
        <p:spPr>
          <a:xfrm>
            <a:off x="202885" y="2419727"/>
            <a:ext cx="90283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Reducing carbohydrate to less than 130g per day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Does not mean carbohydrate is completely excluded.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Some carbohydrate foods contain essential vitamins, minerals and fibre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First reduce carbohydrate intake from unhealthy sources such as sugary drinks, cakes, </a:t>
            </a:r>
          </a:p>
          <a:p>
            <a:pPr>
              <a:buClr>
                <a:srgbClr val="CC0066"/>
              </a:buClr>
            </a:pPr>
            <a:r>
              <a:rPr lang="en-GB" dirty="0"/>
              <a:t>   biscuits, chips, white bread, pizzas, fruit juices and smoothies.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Make sure to get your limited carbohydrate from healthy high-fibre carbohydrate foods, </a:t>
            </a:r>
          </a:p>
          <a:p>
            <a:pPr>
              <a:buClr>
                <a:srgbClr val="CC0066"/>
              </a:buClr>
            </a:pPr>
            <a:r>
              <a:rPr lang="en-GB" dirty="0"/>
              <a:t>   such as vegetables, pulses, nuts, whole fruits, whole grains, unsweetened milk and yoghurt.  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If you treat your diabetes with insulin or any other medication that puts you at risk of </a:t>
            </a:r>
          </a:p>
          <a:p>
            <a:pPr>
              <a:buClr>
                <a:srgbClr val="CC0066"/>
              </a:buClr>
            </a:pPr>
            <a:r>
              <a:rPr lang="en-GB" dirty="0"/>
              <a:t>   hypo (low blood glucose levels), following a low-carb diet may increase this risk. </a:t>
            </a:r>
          </a:p>
          <a:p>
            <a:pPr>
              <a:buClr>
                <a:srgbClr val="CC0066"/>
              </a:buClr>
            </a:pPr>
            <a:r>
              <a:rPr lang="en-GB" dirty="0"/>
              <a:t>   Consult your doctor or nurse for advice on your medication.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1F73C-90BA-4442-BFA0-05DE66A06C3D}"/>
              </a:ext>
            </a:extLst>
          </p:cNvPr>
          <p:cNvSpPr txBox="1"/>
          <p:nvPr/>
        </p:nvSpPr>
        <p:spPr>
          <a:xfrm>
            <a:off x="265240" y="1845405"/>
            <a:ext cx="2348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Low carbohydrate </a:t>
            </a:r>
          </a:p>
        </p:txBody>
      </p:sp>
      <p:pic>
        <p:nvPicPr>
          <p:cNvPr id="6" name="Audio 1">
            <a:hlinkClick r:id="" action="ppaction://media"/>
            <a:extLst>
              <a:ext uri="{FF2B5EF4-FFF2-40B4-BE49-F238E27FC236}">
                <a16:creationId xmlns:a16="http://schemas.microsoft.com/office/drawing/2014/main" id="{6B177CC7-7D8F-48B7-96E6-DCDBE5195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920F4-4C20-4B2D-8CE2-1069674FA961}"/>
              </a:ext>
            </a:extLst>
          </p:cNvPr>
          <p:cNvSpPr txBox="1"/>
          <p:nvPr/>
        </p:nvSpPr>
        <p:spPr>
          <a:xfrm>
            <a:off x="251520" y="1268760"/>
            <a:ext cx="3326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Dietary Approaches</a:t>
            </a:r>
          </a:p>
        </p:txBody>
      </p:sp>
    </p:spTree>
    <p:extLst>
      <p:ext uri="{BB962C8B-B14F-4D97-AF65-F5344CB8AC3E}">
        <p14:creationId xmlns:p14="http://schemas.microsoft.com/office/powerpoint/2010/main" val="25394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9AFE5-9E73-4AC5-B217-B3FAB13C237C}"/>
              </a:ext>
            </a:extLst>
          </p:cNvPr>
          <p:cNvSpPr txBox="1"/>
          <p:nvPr/>
        </p:nvSpPr>
        <p:spPr>
          <a:xfrm>
            <a:off x="251520" y="1268760"/>
            <a:ext cx="3326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Dietary Approaches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0262D-5068-45A1-9C46-C33B2EA05DD6}"/>
              </a:ext>
            </a:extLst>
          </p:cNvPr>
          <p:cNvSpPr txBox="1"/>
          <p:nvPr/>
        </p:nvSpPr>
        <p:spPr>
          <a:xfrm>
            <a:off x="179512" y="206084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EAFAC-BE53-4694-B694-AF9B6193B322}"/>
              </a:ext>
            </a:extLst>
          </p:cNvPr>
          <p:cNvSpPr txBox="1"/>
          <p:nvPr/>
        </p:nvSpPr>
        <p:spPr>
          <a:xfrm>
            <a:off x="202885" y="2419727"/>
            <a:ext cx="9040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Based around vegetables, beans and pulses, nuts and seeds, wholegrains, fruits and olive oil.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Also includes some dairy (milk and yogurts), eggs and fish in moderation.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Linked with lower rates of heart disease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Can promote weight loss and improve blood glucose 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0EF1-71F3-45E0-9410-BDD99D584522}"/>
              </a:ext>
            </a:extLst>
          </p:cNvPr>
          <p:cNvSpPr txBox="1"/>
          <p:nvPr/>
        </p:nvSpPr>
        <p:spPr>
          <a:xfrm>
            <a:off x="265240" y="1845405"/>
            <a:ext cx="2063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Mediterranean </a:t>
            </a:r>
          </a:p>
        </p:txBody>
      </p:sp>
      <p:pic>
        <p:nvPicPr>
          <p:cNvPr id="6" name="Audio 1">
            <a:hlinkClick r:id="" action="ppaction://media"/>
            <a:extLst>
              <a:ext uri="{FF2B5EF4-FFF2-40B4-BE49-F238E27FC236}">
                <a16:creationId xmlns:a16="http://schemas.microsoft.com/office/drawing/2014/main" id="{CA7EF91D-DC9B-4FF2-B053-1F753CB36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56B5D5-B493-4568-B666-813DE5715C7B}"/>
              </a:ext>
            </a:extLst>
          </p:cNvPr>
          <p:cNvSpPr txBox="1"/>
          <p:nvPr/>
        </p:nvSpPr>
        <p:spPr>
          <a:xfrm>
            <a:off x="251520" y="1268760"/>
            <a:ext cx="3326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Dietary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BE366-3A9C-4B14-9B5E-5065C938D7CD}"/>
              </a:ext>
            </a:extLst>
          </p:cNvPr>
          <p:cNvSpPr txBox="1"/>
          <p:nvPr/>
        </p:nvSpPr>
        <p:spPr>
          <a:xfrm>
            <a:off x="179512" y="206084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FA4BE-0600-4E77-8F91-6B5E42111B7E}"/>
              </a:ext>
            </a:extLst>
          </p:cNvPr>
          <p:cNvSpPr txBox="1"/>
          <p:nvPr/>
        </p:nvSpPr>
        <p:spPr>
          <a:xfrm>
            <a:off x="202885" y="2419727"/>
            <a:ext cx="8896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Choose foods lower in added sugars and fats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Be mindful of portion sizes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Filling up more on high fibre low calorie options such as vegetables and salad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Diabetes UK web site has more information about the approaches and</a:t>
            </a:r>
          </a:p>
          <a:p>
            <a:r>
              <a:rPr lang="en-GB" dirty="0"/>
              <a:t>has developed meals plans for each approach </a:t>
            </a:r>
          </a:p>
          <a:p>
            <a:r>
              <a:rPr lang="en-GB" dirty="0"/>
              <a:t>https://www.diabetes.org.uk/guide-to-diabetes/enjoy-food/eating-with-diabetes/meal-plans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446D9-D956-4362-B067-7F1591FDCD6C}"/>
              </a:ext>
            </a:extLst>
          </p:cNvPr>
          <p:cNvSpPr txBox="1"/>
          <p:nvPr/>
        </p:nvSpPr>
        <p:spPr>
          <a:xfrm>
            <a:off x="417078" y="1953126"/>
            <a:ext cx="3965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Calorie Reduced Healthy Eating  </a:t>
            </a:r>
          </a:p>
        </p:txBody>
      </p:sp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id="{D118FEB4-F7DA-4BD4-883F-60012A062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384</Words>
  <Application>Microsoft Office PowerPoint</Application>
  <PresentationFormat>On-screen Show (4:3)</PresentationFormat>
  <Paragraphs>46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FRANCOM, Lauren (WIRRAL COMMUNITY HEALTH AND CARE NHS FOUNDATION TRUST)</cp:lastModifiedBy>
  <cp:revision>10</cp:revision>
  <dcterms:created xsi:type="dcterms:W3CDTF">2018-02-22T10:53:55Z</dcterms:created>
  <dcterms:modified xsi:type="dcterms:W3CDTF">2021-07-29T13:29:16Z</dcterms:modified>
</cp:coreProperties>
</file>