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77" r:id="rId3"/>
    <p:sldId id="327" r:id="rId4"/>
    <p:sldId id="324" r:id="rId5"/>
    <p:sldId id="280" r:id="rId6"/>
    <p:sldId id="328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69" autoAdjust="0"/>
    <p:restoredTop sz="94660"/>
  </p:normalViewPr>
  <p:slideViewPr>
    <p:cSldViewPr>
      <p:cViewPr varScale="1">
        <p:scale>
          <a:sx n="83" d="100"/>
          <a:sy n="83" d="100"/>
        </p:scale>
        <p:origin x="-1430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54C18-4C48-47C6-806A-A21EF7BF7B97}" type="datetimeFigureOut">
              <a:rPr lang="en-GB" smtClean="0"/>
              <a:t>08/04/2021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C3487-0E6E-4D7C-B712-7832097AE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942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62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19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41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62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15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08/04/2021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22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08/04/2021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79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08/04/2021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1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08/04/2021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45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08/04/2021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34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08/04/2021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06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9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hyperlink" Target="http://www.diabetes.org.uk/guide-to-diabetes/managing-your-diabetes/testi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9330" y="1412776"/>
            <a:ext cx="394152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 smtClean="0">
                <a:solidFill>
                  <a:schemeClr val="bg1"/>
                </a:solidFill>
              </a:rPr>
              <a:t>Keeping well with Diabetes</a:t>
            </a:r>
          </a:p>
          <a:p>
            <a:r>
              <a:rPr lang="en-GB" sz="2600" b="1" dirty="0" smtClean="0">
                <a:solidFill>
                  <a:schemeClr val="bg1"/>
                </a:solidFill>
              </a:rPr>
              <a:t>Part 3 – Tests </a:t>
            </a:r>
          </a:p>
          <a:p>
            <a:r>
              <a:rPr lang="en-GB" sz="2600" b="1" dirty="0" smtClean="0">
                <a:solidFill>
                  <a:schemeClr val="bg1"/>
                </a:solidFill>
              </a:rPr>
              <a:t>and monitoring </a:t>
            </a:r>
            <a:endParaRPr lang="en-GB" sz="2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4365104"/>
            <a:ext cx="185249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Presented by:</a:t>
            </a:r>
          </a:p>
          <a:p>
            <a:r>
              <a:rPr lang="en-GB" b="1" dirty="0" smtClean="0">
                <a:solidFill>
                  <a:schemeClr val="bg1"/>
                </a:solidFill>
              </a:rPr>
              <a:t>Helen Hackett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Advanced </a:t>
            </a:r>
            <a:r>
              <a:rPr lang="en-GB" sz="1600" dirty="0" err="1" smtClean="0">
                <a:solidFill>
                  <a:schemeClr val="bg1"/>
                </a:solidFill>
              </a:rPr>
              <a:t>Dietitian</a:t>
            </a:r>
            <a:r>
              <a:rPr lang="en-GB" sz="1600" dirty="0" smtClean="0">
                <a:solidFill>
                  <a:schemeClr val="bg1"/>
                </a:solidFill>
              </a:rPr>
              <a:t>  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87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7202">
        <p:fade/>
      </p:transition>
    </mc:Choice>
    <mc:Fallback>
      <p:transition spd="slow" advTm="472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987824" y="1268760"/>
            <a:ext cx="24854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 smtClean="0">
                <a:solidFill>
                  <a:srgbClr val="CC0066"/>
                </a:solidFill>
                <a:latin typeface="+mj-lt"/>
              </a:rPr>
              <a:t>Health results </a:t>
            </a:r>
            <a:endParaRPr lang="en-GB" sz="3000" b="1" dirty="0">
              <a:solidFill>
                <a:srgbClr val="CC0066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9015" y="3884449"/>
            <a:ext cx="24878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 altLang="en-US" sz="2400" i="1" kern="0" dirty="0"/>
          </a:p>
          <a:p>
            <a:pPr>
              <a:defRPr/>
            </a:pPr>
            <a:endParaRPr lang="en-GB" altLang="en-US" sz="2400" i="1" kern="0" dirty="0"/>
          </a:p>
          <a:p>
            <a:r>
              <a:rPr lang="en-US" altLang="en-US" sz="2200" b="1" dirty="0" smtClean="0">
                <a:solidFill>
                  <a:srgbClr val="0070C0"/>
                </a:solidFill>
              </a:rPr>
              <a:t> </a:t>
            </a:r>
            <a:endParaRPr lang="en-GB" sz="2200" b="1" baseline="-25000" dirty="0" smtClean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19" y="1842368"/>
            <a:ext cx="437690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T</a:t>
            </a:r>
            <a:r>
              <a:rPr lang="en-GB" dirty="0" smtClean="0"/>
              <a:t>ests to </a:t>
            </a:r>
            <a:r>
              <a:rPr lang="en-GB" dirty="0"/>
              <a:t>monitor your health with diabetes </a:t>
            </a:r>
            <a:endParaRPr lang="en-GB" dirty="0" smtClean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K</a:t>
            </a:r>
            <a:r>
              <a:rPr lang="en-GB" dirty="0" smtClean="0"/>
              <a:t>now </a:t>
            </a:r>
            <a:r>
              <a:rPr lang="en-GB" dirty="0"/>
              <a:t>your </a:t>
            </a:r>
            <a:r>
              <a:rPr lang="en-GB" dirty="0" smtClean="0"/>
              <a:t>numbers 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dirty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HbA1c</a:t>
            </a:r>
            <a:endParaRPr lang="en-GB" dirty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Self-monitoring </a:t>
            </a:r>
            <a:r>
              <a:rPr lang="en-GB" dirty="0"/>
              <a:t>blood </a:t>
            </a:r>
            <a:r>
              <a:rPr lang="en-GB" dirty="0" smtClean="0"/>
              <a:t>glucose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Blood </a:t>
            </a:r>
            <a:r>
              <a:rPr lang="en-GB" dirty="0"/>
              <a:t>pressure </a:t>
            </a:r>
            <a:endParaRPr lang="en-GB" dirty="0" smtClean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Lipids (cholesterol)</a:t>
            </a:r>
            <a:endParaRPr lang="en-GB" dirty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Kidney function</a:t>
            </a:r>
            <a:endParaRPr lang="en-GB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66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2020">
        <p:fade/>
      </p:transition>
    </mc:Choice>
    <mc:Fallback>
      <p:transition spd="slow" advTm="220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268760"/>
            <a:ext cx="24854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 smtClean="0">
                <a:solidFill>
                  <a:srgbClr val="CC0066"/>
                </a:solidFill>
                <a:latin typeface="+mj-lt"/>
              </a:rPr>
              <a:t>Health results </a:t>
            </a:r>
            <a:endParaRPr lang="en-GB" sz="3000" b="1" dirty="0">
              <a:solidFill>
                <a:srgbClr val="CC0066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988840"/>
            <a:ext cx="77620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>
                <a:solidFill>
                  <a:srgbClr val="0070C0"/>
                </a:solidFill>
              </a:rPr>
              <a:t>HbA</a:t>
            </a:r>
            <a:r>
              <a:rPr lang="en-GB" sz="2200" b="1" baseline="-25000" dirty="0" smtClean="0">
                <a:solidFill>
                  <a:srgbClr val="0070C0"/>
                </a:solidFill>
              </a:rPr>
              <a:t>1c </a:t>
            </a:r>
            <a:r>
              <a:rPr lang="en-US" altLang="en-US" dirty="0"/>
              <a:t>(% or </a:t>
            </a:r>
            <a:r>
              <a:rPr lang="en-US" altLang="en-US" dirty="0" err="1" smtClean="0"/>
              <a:t>mmol</a:t>
            </a:r>
            <a:r>
              <a:rPr lang="en-US" altLang="en-US" dirty="0" smtClean="0"/>
              <a:t>/</a:t>
            </a:r>
            <a:r>
              <a:rPr lang="en-US" altLang="en-US" dirty="0" err="1" smtClean="0"/>
              <a:t>mol</a:t>
            </a:r>
            <a:r>
              <a:rPr lang="en-US" altLang="en-US" dirty="0" smtClean="0"/>
              <a:t>)	average </a:t>
            </a:r>
            <a:r>
              <a:rPr lang="en-US" altLang="en-US" dirty="0"/>
              <a:t>blood </a:t>
            </a:r>
            <a:r>
              <a:rPr lang="en-US" altLang="en-US" dirty="0" smtClean="0"/>
              <a:t>glucose	</a:t>
            </a:r>
            <a:r>
              <a:rPr lang="en-US" altLang="en-US" sz="2200" b="1" dirty="0" smtClean="0">
                <a:solidFill>
                  <a:srgbClr val="0070C0"/>
                </a:solidFill>
              </a:rPr>
              <a:t>48-58 </a:t>
            </a:r>
            <a:r>
              <a:rPr lang="en-US" altLang="en-US" sz="2200" b="1" dirty="0" err="1">
                <a:solidFill>
                  <a:srgbClr val="0070C0"/>
                </a:solidFill>
              </a:rPr>
              <a:t>mmol</a:t>
            </a:r>
            <a:r>
              <a:rPr lang="en-US" altLang="en-US" sz="2200" b="1" dirty="0">
                <a:solidFill>
                  <a:srgbClr val="0070C0"/>
                </a:solidFill>
              </a:rPr>
              <a:t>/</a:t>
            </a:r>
            <a:r>
              <a:rPr lang="en-US" altLang="en-US" sz="2200" b="1" dirty="0" err="1">
                <a:solidFill>
                  <a:srgbClr val="0070C0"/>
                </a:solidFill>
              </a:rPr>
              <a:t>mol</a:t>
            </a:r>
            <a:r>
              <a:rPr lang="en-US" altLang="en-US" sz="2200" b="1" dirty="0">
                <a:solidFill>
                  <a:srgbClr val="0070C0"/>
                </a:solidFill>
              </a:rPr>
              <a:t> </a:t>
            </a:r>
            <a:endParaRPr lang="en-GB" sz="2200" b="1" baseline="-25000" dirty="0" smtClean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3124842"/>
            <a:ext cx="83006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>
                <a:solidFill>
                  <a:srgbClr val="0070C0"/>
                </a:solidFill>
              </a:rPr>
              <a:t>Blood glucose </a:t>
            </a:r>
            <a:r>
              <a:rPr lang="en-GB" sz="2200" b="1" baseline="-25000" dirty="0" smtClean="0">
                <a:solidFill>
                  <a:srgbClr val="0070C0"/>
                </a:solidFill>
              </a:rPr>
              <a:t> </a:t>
            </a:r>
            <a:r>
              <a:rPr lang="en-US" altLang="en-US" dirty="0" smtClean="0"/>
              <a:t>(</a:t>
            </a:r>
            <a:r>
              <a:rPr lang="en-US" altLang="en-US" dirty="0" err="1" smtClean="0"/>
              <a:t>mmol</a:t>
            </a:r>
            <a:r>
              <a:rPr lang="en-US" altLang="en-US" dirty="0" smtClean="0"/>
              <a:t>/l)	pre meal 			</a:t>
            </a:r>
            <a:r>
              <a:rPr lang="en-US" altLang="en-US" sz="2200" b="1" dirty="0" smtClean="0">
                <a:solidFill>
                  <a:srgbClr val="0070C0"/>
                </a:solidFill>
              </a:rPr>
              <a:t>4-7 </a:t>
            </a:r>
            <a:r>
              <a:rPr lang="en-US" altLang="en-US" sz="2200" b="1" dirty="0" err="1" smtClean="0">
                <a:solidFill>
                  <a:srgbClr val="0070C0"/>
                </a:solidFill>
              </a:rPr>
              <a:t>mmol</a:t>
            </a:r>
            <a:r>
              <a:rPr lang="en-US" altLang="en-US" sz="2200" b="1" dirty="0" smtClean="0">
                <a:solidFill>
                  <a:srgbClr val="0070C0"/>
                </a:solidFill>
              </a:rPr>
              <a:t>/l</a:t>
            </a:r>
          </a:p>
          <a:p>
            <a:r>
              <a:rPr lang="en-US" altLang="en-US" dirty="0"/>
              <a:t>	</a:t>
            </a:r>
            <a:r>
              <a:rPr lang="en-US" altLang="en-US" dirty="0" smtClean="0"/>
              <a:t>		2 hours after a meal 	</a:t>
            </a:r>
            <a:r>
              <a:rPr lang="en-US" altLang="en-US" sz="2200" b="1" dirty="0" smtClean="0">
                <a:solidFill>
                  <a:srgbClr val="0070C0"/>
                </a:solidFill>
              </a:rPr>
              <a:t>less than 8.5 	</a:t>
            </a:r>
            <a:r>
              <a:rPr lang="en-US" altLang="en-US" dirty="0" smtClean="0"/>
              <a:t>(type 2)</a:t>
            </a:r>
          </a:p>
          <a:p>
            <a:r>
              <a:rPr lang="en-US" altLang="en-US" sz="2200" b="1" dirty="0">
                <a:solidFill>
                  <a:srgbClr val="0070C0"/>
                </a:solidFill>
              </a:rPr>
              <a:t>	</a:t>
            </a:r>
            <a:r>
              <a:rPr lang="en-US" altLang="en-US" sz="2200" b="1" dirty="0" smtClean="0">
                <a:solidFill>
                  <a:srgbClr val="0070C0"/>
                </a:solidFill>
              </a:rPr>
              <a:t>					less than 9 	</a:t>
            </a:r>
            <a:r>
              <a:rPr lang="en-US" altLang="en-US" dirty="0" smtClean="0"/>
              <a:t>(type 1) </a:t>
            </a:r>
            <a:endParaRPr lang="en-GB" baseline="-25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39015" y="3884449"/>
            <a:ext cx="24878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 altLang="en-US" sz="2400" i="1" kern="0" dirty="0"/>
          </a:p>
          <a:p>
            <a:pPr>
              <a:defRPr/>
            </a:pPr>
            <a:endParaRPr lang="en-GB" altLang="en-US" sz="2400" i="1" kern="0" dirty="0"/>
          </a:p>
          <a:p>
            <a:r>
              <a:rPr lang="en-US" altLang="en-US" sz="2200" b="1" dirty="0" smtClean="0">
                <a:solidFill>
                  <a:srgbClr val="0070C0"/>
                </a:solidFill>
              </a:rPr>
              <a:t> </a:t>
            </a:r>
            <a:endParaRPr lang="en-GB" sz="2200" b="1" baseline="-25000" dirty="0" smtClean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1" y="4653136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/>
              <a:t>Find out more about monitoring blood glucose levels at </a:t>
            </a:r>
          </a:p>
          <a:p>
            <a:r>
              <a:rPr lang="en-GB" dirty="0">
                <a:hlinkClick r:id="rId4"/>
              </a:rPr>
              <a:t>www.diabetes.org.uk/guide-to-diabetes/managing-your-diabetes/testing</a:t>
            </a:r>
          </a:p>
          <a:p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1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64894">
        <p:fade/>
      </p:transition>
    </mc:Choice>
    <mc:Fallback>
      <p:transition spd="slow" advTm="1648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268760"/>
            <a:ext cx="24854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 smtClean="0">
                <a:solidFill>
                  <a:srgbClr val="CC0066"/>
                </a:solidFill>
                <a:latin typeface="+mj-lt"/>
              </a:rPr>
              <a:t>Health results </a:t>
            </a:r>
            <a:endParaRPr lang="en-GB" sz="3000" b="1" dirty="0">
              <a:solidFill>
                <a:srgbClr val="CC0066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272" y="2060848"/>
            <a:ext cx="8562985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>
                <a:solidFill>
                  <a:srgbClr val="0070C0"/>
                </a:solidFill>
              </a:rPr>
              <a:t>Blood pressure </a:t>
            </a:r>
            <a:r>
              <a:rPr lang="en-GB" sz="2200" b="1" baseline="-25000" dirty="0" smtClean="0">
                <a:solidFill>
                  <a:srgbClr val="0070C0"/>
                </a:solidFill>
              </a:rPr>
              <a:t> </a:t>
            </a:r>
            <a:r>
              <a:rPr lang="en-US" altLang="en-US" dirty="0" smtClean="0"/>
              <a:t>(mmHg)	type 2 diabetes 		</a:t>
            </a:r>
            <a:r>
              <a:rPr lang="en-US" altLang="en-US" sz="2200" b="1" dirty="0" smtClean="0">
                <a:solidFill>
                  <a:srgbClr val="0070C0"/>
                </a:solidFill>
              </a:rPr>
              <a:t>140/80 mmHg or below </a:t>
            </a:r>
            <a:endParaRPr lang="en-GB" sz="2400" dirty="0"/>
          </a:p>
          <a:p>
            <a:pPr>
              <a:defRPr/>
            </a:pPr>
            <a:r>
              <a:rPr lang="en-US" sz="2400" dirty="0" smtClean="0"/>
              <a:t>			</a:t>
            </a:r>
            <a:r>
              <a:rPr lang="en-US" dirty="0" smtClean="0"/>
              <a:t>type </a:t>
            </a:r>
            <a:r>
              <a:rPr lang="en-US" dirty="0"/>
              <a:t>1 diabetes </a:t>
            </a:r>
            <a:r>
              <a:rPr lang="en-US" dirty="0" smtClean="0"/>
              <a:t>		</a:t>
            </a:r>
            <a:r>
              <a:rPr lang="en-US" sz="2200" b="1" dirty="0" smtClean="0">
                <a:solidFill>
                  <a:srgbClr val="0070C0"/>
                </a:solidFill>
              </a:rPr>
              <a:t>135/85 </a:t>
            </a:r>
            <a:r>
              <a:rPr lang="en-US" sz="2200" b="1" dirty="0">
                <a:solidFill>
                  <a:srgbClr val="0070C0"/>
                </a:solidFill>
              </a:rPr>
              <a:t>mmHg or below</a:t>
            </a:r>
            <a:endParaRPr lang="en-GB" sz="2200" b="1" dirty="0">
              <a:solidFill>
                <a:srgbClr val="0070C0"/>
              </a:solidFill>
            </a:endParaRP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(</a:t>
            </a:r>
            <a:r>
              <a:rPr lang="en-US" dirty="0"/>
              <a:t>130/80 mmHg</a:t>
            </a:r>
            <a:r>
              <a:rPr lang="en-US" b="1" dirty="0"/>
              <a:t> </a:t>
            </a:r>
            <a:r>
              <a:rPr lang="en-US" dirty="0"/>
              <a:t>or below with kidney problems or high risk of cardiovascular disease) </a:t>
            </a:r>
            <a:endParaRPr lang="en-GB" dirty="0"/>
          </a:p>
          <a:p>
            <a:pPr>
              <a:defRPr/>
            </a:pPr>
            <a:endParaRPr lang="en-US" altLang="en-US" sz="2400" i="1" kern="0" dirty="0"/>
          </a:p>
          <a:p>
            <a:pPr>
              <a:defRPr/>
            </a:pPr>
            <a:endParaRPr lang="en-GB" altLang="en-US" sz="2400" i="1" kern="0" dirty="0"/>
          </a:p>
          <a:p>
            <a:r>
              <a:rPr lang="en-US" altLang="en-US" sz="2200" b="1" dirty="0" smtClean="0">
                <a:solidFill>
                  <a:srgbClr val="0070C0"/>
                </a:solidFill>
              </a:rPr>
              <a:t> </a:t>
            </a:r>
            <a:endParaRPr lang="en-GB" sz="2200" b="1" baseline="-25000" dirty="0" smtClean="0">
              <a:solidFill>
                <a:srgbClr val="0070C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60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2580">
        <p:fade/>
      </p:transition>
    </mc:Choice>
    <mc:Fallback>
      <p:transition spd="slow" advTm="1025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268760"/>
            <a:ext cx="24854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 smtClean="0">
                <a:solidFill>
                  <a:srgbClr val="CC0066"/>
                </a:solidFill>
                <a:latin typeface="+mj-lt"/>
              </a:rPr>
              <a:t>Health results </a:t>
            </a:r>
            <a:endParaRPr lang="en-GB" sz="3000" b="1" dirty="0">
              <a:solidFill>
                <a:srgbClr val="CC0066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1822758"/>
            <a:ext cx="878497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200" b="1" dirty="0">
                <a:solidFill>
                  <a:srgbClr val="0070C0"/>
                </a:solidFill>
              </a:rPr>
              <a:t>Total </a:t>
            </a:r>
            <a:r>
              <a:rPr lang="en-US" altLang="en-US" sz="2200" b="1" dirty="0" smtClean="0">
                <a:solidFill>
                  <a:srgbClr val="0070C0"/>
                </a:solidFill>
              </a:rPr>
              <a:t>cholesterol </a:t>
            </a:r>
            <a:r>
              <a:rPr lang="en-US" altLang="en-US" dirty="0" smtClean="0"/>
              <a:t>(</a:t>
            </a:r>
            <a:r>
              <a:rPr lang="en-US" altLang="en-US" dirty="0" err="1" smtClean="0"/>
              <a:t>mmol</a:t>
            </a:r>
            <a:r>
              <a:rPr lang="en-US" altLang="en-US" dirty="0" smtClean="0"/>
              <a:t>/l)	</a:t>
            </a:r>
            <a:r>
              <a:rPr lang="en-US" altLang="en-US" sz="2200" b="1" dirty="0" smtClean="0">
                <a:solidFill>
                  <a:srgbClr val="0070C0"/>
                </a:solidFill>
              </a:rPr>
              <a:t>less </a:t>
            </a:r>
            <a:r>
              <a:rPr lang="en-US" altLang="en-US" sz="2200" b="1" dirty="0">
                <a:solidFill>
                  <a:srgbClr val="0070C0"/>
                </a:solidFill>
              </a:rPr>
              <a:t>than </a:t>
            </a:r>
            <a:r>
              <a:rPr lang="en-US" altLang="en-US" sz="2200" b="1" dirty="0" smtClean="0">
                <a:solidFill>
                  <a:srgbClr val="0070C0"/>
                </a:solidFill>
              </a:rPr>
              <a:t>4.0</a:t>
            </a:r>
            <a:endParaRPr lang="en-GB" altLang="en-US" sz="2200" b="1" dirty="0">
              <a:solidFill>
                <a:srgbClr val="0070C0"/>
              </a:solidFill>
            </a:endParaRPr>
          </a:p>
          <a:p>
            <a:endParaRPr lang="en-US" altLang="en-US" sz="2200" b="1" dirty="0">
              <a:solidFill>
                <a:srgbClr val="0070C0"/>
              </a:solidFill>
            </a:endParaRPr>
          </a:p>
          <a:p>
            <a:r>
              <a:rPr lang="en-US" altLang="en-US" sz="2200" b="1" dirty="0" smtClean="0">
                <a:solidFill>
                  <a:srgbClr val="0070C0"/>
                </a:solidFill>
              </a:rPr>
              <a:t>Non HDL </a:t>
            </a:r>
            <a:r>
              <a:rPr lang="en-US" altLang="en-US" sz="2200" dirty="0"/>
              <a:t>(</a:t>
            </a:r>
            <a:r>
              <a:rPr lang="en-US" altLang="en-US" sz="2200" dirty="0" err="1"/>
              <a:t>mmol</a:t>
            </a:r>
            <a:r>
              <a:rPr lang="en-US" altLang="en-US" sz="2200" dirty="0"/>
              <a:t>/l) 	</a:t>
            </a:r>
            <a:r>
              <a:rPr lang="en-US" altLang="en-US" sz="2200" dirty="0" smtClean="0"/>
              <a:t>	</a:t>
            </a:r>
            <a:r>
              <a:rPr lang="en-US" altLang="en-US" sz="2200" b="1" dirty="0" smtClean="0">
                <a:solidFill>
                  <a:srgbClr val="0070C0"/>
                </a:solidFill>
              </a:rPr>
              <a:t>less than 4.0</a:t>
            </a:r>
          </a:p>
          <a:p>
            <a:endParaRPr lang="en-US" altLang="en-US" sz="2200" b="1" dirty="0">
              <a:solidFill>
                <a:srgbClr val="0070C0"/>
              </a:solidFill>
            </a:endParaRPr>
          </a:p>
          <a:p>
            <a:r>
              <a:rPr lang="en-US" altLang="en-US" sz="2200" b="1" dirty="0" smtClean="0">
                <a:solidFill>
                  <a:srgbClr val="0070C0"/>
                </a:solidFill>
              </a:rPr>
              <a:t>HDL </a:t>
            </a:r>
            <a:r>
              <a:rPr lang="en-US" altLang="en-US" dirty="0"/>
              <a:t>(</a:t>
            </a:r>
            <a:r>
              <a:rPr lang="en-US" altLang="en-US" dirty="0" err="1"/>
              <a:t>mmol</a:t>
            </a:r>
            <a:r>
              <a:rPr lang="en-US" altLang="en-US" dirty="0"/>
              <a:t>/l)  good cholesterol </a:t>
            </a:r>
            <a:r>
              <a:rPr lang="en-US" altLang="en-US" dirty="0" smtClean="0"/>
              <a:t>	</a:t>
            </a:r>
            <a:r>
              <a:rPr lang="en-US" altLang="en-US" sz="2200" b="1" dirty="0" smtClean="0">
                <a:solidFill>
                  <a:srgbClr val="0070C0"/>
                </a:solidFill>
              </a:rPr>
              <a:t>Men 1.0 </a:t>
            </a:r>
            <a:r>
              <a:rPr lang="en-US" altLang="en-US" sz="2200" b="1" dirty="0">
                <a:solidFill>
                  <a:srgbClr val="0070C0"/>
                </a:solidFill>
              </a:rPr>
              <a:t>or </a:t>
            </a:r>
            <a:r>
              <a:rPr lang="en-US" altLang="en-US" sz="2200" b="1" dirty="0" smtClean="0">
                <a:solidFill>
                  <a:srgbClr val="0070C0"/>
                </a:solidFill>
              </a:rPr>
              <a:t>above  Women </a:t>
            </a:r>
            <a:r>
              <a:rPr lang="en-US" altLang="en-US" sz="2200" b="1" dirty="0">
                <a:solidFill>
                  <a:srgbClr val="0070C0"/>
                </a:solidFill>
              </a:rPr>
              <a:t>1.2 or above</a:t>
            </a:r>
            <a:endParaRPr lang="en-GB" altLang="en-US" sz="2200" b="1" dirty="0">
              <a:solidFill>
                <a:srgbClr val="0070C0"/>
              </a:solidFill>
            </a:endParaRPr>
          </a:p>
          <a:p>
            <a:endParaRPr lang="en-US" altLang="en-US" sz="2200" b="1" dirty="0">
              <a:solidFill>
                <a:srgbClr val="0070C0"/>
              </a:solidFill>
            </a:endParaRPr>
          </a:p>
          <a:p>
            <a:r>
              <a:rPr lang="en-US" altLang="en-US" sz="2200" b="1" dirty="0">
                <a:solidFill>
                  <a:srgbClr val="0070C0"/>
                </a:solidFill>
              </a:rPr>
              <a:t>LDL </a:t>
            </a:r>
            <a:r>
              <a:rPr lang="en-US" altLang="en-US" dirty="0"/>
              <a:t>(</a:t>
            </a:r>
            <a:r>
              <a:rPr lang="en-US" altLang="en-US" dirty="0" err="1"/>
              <a:t>mmol</a:t>
            </a:r>
            <a:r>
              <a:rPr lang="en-US" altLang="en-US" dirty="0"/>
              <a:t>/l)  </a:t>
            </a:r>
            <a:r>
              <a:rPr lang="en-US" altLang="en-US" sz="2200" b="1" dirty="0" smtClean="0">
                <a:solidFill>
                  <a:srgbClr val="0070C0"/>
                </a:solidFill>
              </a:rPr>
              <a:t>			less </a:t>
            </a:r>
            <a:r>
              <a:rPr lang="en-US" altLang="en-US" sz="2200" b="1" dirty="0">
                <a:solidFill>
                  <a:srgbClr val="0070C0"/>
                </a:solidFill>
              </a:rPr>
              <a:t>than 2.0 </a:t>
            </a:r>
            <a:endParaRPr lang="en-GB" altLang="en-US" sz="2200" b="1" dirty="0">
              <a:solidFill>
                <a:srgbClr val="0070C0"/>
              </a:solidFill>
            </a:endParaRPr>
          </a:p>
          <a:p>
            <a:endParaRPr lang="en-US" altLang="en-US" sz="2200" b="1" dirty="0">
              <a:solidFill>
                <a:srgbClr val="0070C0"/>
              </a:solidFill>
            </a:endParaRPr>
          </a:p>
          <a:p>
            <a:r>
              <a:rPr lang="en-US" altLang="en-US" sz="2200" b="1" dirty="0">
                <a:solidFill>
                  <a:srgbClr val="0070C0"/>
                </a:solidFill>
              </a:rPr>
              <a:t>Total cholesterol: HDL ratio </a:t>
            </a:r>
            <a:r>
              <a:rPr lang="en-US" altLang="en-US" sz="2200" b="1" dirty="0" smtClean="0">
                <a:solidFill>
                  <a:srgbClr val="0070C0"/>
                </a:solidFill>
              </a:rPr>
              <a:t>	less </a:t>
            </a:r>
            <a:r>
              <a:rPr lang="en-US" altLang="en-US" sz="2200" b="1" dirty="0">
                <a:solidFill>
                  <a:srgbClr val="0070C0"/>
                </a:solidFill>
              </a:rPr>
              <a:t>than 4.5</a:t>
            </a:r>
            <a:endParaRPr lang="en-GB" altLang="en-US" sz="2200" b="1" dirty="0">
              <a:solidFill>
                <a:srgbClr val="0070C0"/>
              </a:solidFill>
            </a:endParaRPr>
          </a:p>
          <a:p>
            <a:endParaRPr lang="en-US" altLang="en-US" sz="2200" b="1" dirty="0">
              <a:solidFill>
                <a:srgbClr val="0070C0"/>
              </a:solidFill>
            </a:endParaRPr>
          </a:p>
          <a:p>
            <a:r>
              <a:rPr lang="en-US" altLang="en-US" sz="2200" b="1" dirty="0" smtClean="0">
                <a:solidFill>
                  <a:srgbClr val="0070C0"/>
                </a:solidFill>
              </a:rPr>
              <a:t>Triglycerides </a:t>
            </a:r>
            <a:r>
              <a:rPr lang="en-US" altLang="en-US" dirty="0"/>
              <a:t>(</a:t>
            </a:r>
            <a:r>
              <a:rPr lang="en-US" altLang="en-US" dirty="0" err="1"/>
              <a:t>mmol</a:t>
            </a:r>
            <a:r>
              <a:rPr lang="en-US" altLang="en-US" dirty="0"/>
              <a:t>/l)</a:t>
            </a:r>
            <a:r>
              <a:rPr lang="en-US" altLang="en-US" b="1" dirty="0" smtClean="0">
                <a:solidFill>
                  <a:srgbClr val="0070C0"/>
                </a:solidFill>
              </a:rPr>
              <a:t> </a:t>
            </a:r>
            <a:r>
              <a:rPr lang="en-US" altLang="en-US" sz="2200" b="1" dirty="0" smtClean="0">
                <a:solidFill>
                  <a:srgbClr val="0070C0"/>
                </a:solidFill>
              </a:rPr>
              <a:t>		less </a:t>
            </a:r>
            <a:r>
              <a:rPr lang="en-US" altLang="en-US" sz="2200" b="1" dirty="0">
                <a:solidFill>
                  <a:srgbClr val="0070C0"/>
                </a:solidFill>
              </a:rPr>
              <a:t>than </a:t>
            </a:r>
            <a:r>
              <a:rPr lang="en-US" altLang="en-US" sz="2200" b="1" dirty="0" smtClean="0">
                <a:solidFill>
                  <a:srgbClr val="0070C0"/>
                </a:solidFill>
              </a:rPr>
              <a:t>1.7</a:t>
            </a:r>
          </a:p>
          <a:p>
            <a:endParaRPr lang="en-US" altLang="en-US" sz="2200" b="1" dirty="0">
              <a:solidFill>
                <a:srgbClr val="0070C0"/>
              </a:solidFill>
            </a:endParaRPr>
          </a:p>
          <a:p>
            <a:endParaRPr lang="en-GB" altLang="en-US" sz="2200" b="1" dirty="0">
              <a:solidFill>
                <a:srgbClr val="0070C0"/>
              </a:solidFill>
            </a:endParaRPr>
          </a:p>
          <a:p>
            <a:endParaRPr lang="en-US" altLang="en-US" sz="2200" b="1" i="1" dirty="0">
              <a:solidFill>
                <a:srgbClr val="0070C0"/>
              </a:solidFill>
            </a:endParaRPr>
          </a:p>
          <a:p>
            <a:endParaRPr lang="en-US" altLang="en-US" sz="2200" b="1" i="1" dirty="0">
              <a:solidFill>
                <a:srgbClr val="0070C0"/>
              </a:solidFill>
            </a:endParaRPr>
          </a:p>
          <a:p>
            <a:endParaRPr lang="en-GB" altLang="en-US" sz="2200" b="1" i="1" dirty="0">
              <a:solidFill>
                <a:srgbClr val="0070C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39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5886">
        <p:fade/>
      </p:transition>
    </mc:Choice>
    <mc:Fallback>
      <p:transition spd="slow" advTm="758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052736"/>
            <a:ext cx="47813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 smtClean="0">
                <a:solidFill>
                  <a:srgbClr val="CC0066"/>
                </a:solidFill>
                <a:latin typeface="+mj-lt"/>
              </a:rPr>
              <a:t>Keeping</a:t>
            </a:r>
            <a:r>
              <a:rPr lang="en-GB" sz="4400" b="1" dirty="0" smtClean="0">
                <a:solidFill>
                  <a:srgbClr val="CC0066"/>
                </a:solidFill>
                <a:latin typeface="+mj-lt"/>
              </a:rPr>
              <a:t> </a:t>
            </a:r>
            <a:r>
              <a:rPr lang="en-GB" sz="3000" b="1" dirty="0" smtClean="0">
                <a:solidFill>
                  <a:srgbClr val="CC0066"/>
                </a:solidFill>
                <a:latin typeface="+mj-lt"/>
              </a:rPr>
              <a:t>Well with Diabetes  </a:t>
            </a:r>
            <a:endParaRPr lang="en-GB" sz="3000" b="1" dirty="0">
              <a:solidFill>
                <a:srgbClr val="CC0066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20" y="1916832"/>
            <a:ext cx="7920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For more information take a look at the other keeping well with diabetes recordings or book on to Diabetes Smart</a:t>
            </a:r>
            <a:endParaRPr lang="en-GB" dirty="0"/>
          </a:p>
          <a:p>
            <a:endParaRPr lang="en-GB" sz="2400" dirty="0"/>
          </a:p>
          <a:p>
            <a:endParaRPr lang="en-GB" sz="2400" dirty="0"/>
          </a:p>
          <a:p>
            <a:endParaRPr lang="en-GB" sz="1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13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1212">
        <p:fade/>
      </p:transition>
    </mc:Choice>
    <mc:Fallback>
      <p:transition spd="slow" advTm="112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103</Words>
  <Application>Microsoft Office PowerPoint</Application>
  <PresentationFormat>On-screen Show (4:3)</PresentationFormat>
  <Paragraphs>55</Paragraphs>
  <Slides>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NHS Wirral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Walker</dc:creator>
  <cp:lastModifiedBy>Helen Hackett</cp:lastModifiedBy>
  <cp:revision>67</cp:revision>
  <dcterms:created xsi:type="dcterms:W3CDTF">2018-02-22T10:53:55Z</dcterms:created>
  <dcterms:modified xsi:type="dcterms:W3CDTF">2021-04-08T16:13:51Z</dcterms:modified>
</cp:coreProperties>
</file>