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3" r:id="rId2"/>
    <p:sldId id="301" r:id="rId3"/>
    <p:sldId id="325" r:id="rId4"/>
    <p:sldId id="326" r:id="rId5"/>
    <p:sldId id="342" r:id="rId6"/>
    <p:sldId id="341" r:id="rId7"/>
    <p:sldId id="343" r:id="rId8"/>
    <p:sldId id="271" r:id="rId9"/>
    <p:sldId id="328" r:id="rId10"/>
    <p:sldId id="345" r:id="rId11"/>
    <p:sldId id="331" r:id="rId12"/>
    <p:sldId id="346" r:id="rId13"/>
    <p:sldId id="333" r:id="rId14"/>
    <p:sldId id="272" r:id="rId15"/>
    <p:sldId id="313" r:id="rId16"/>
    <p:sldId id="334" r:id="rId17"/>
    <p:sldId id="344" r:id="rId18"/>
    <p:sldId id="335" r:id="rId19"/>
    <p:sldId id="338" r:id="rId20"/>
    <p:sldId id="339" r:id="rId21"/>
    <p:sldId id="337" r:id="rId22"/>
    <p:sldId id="32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0AB82-A1F5-4156-8FAE-54FA18A9134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0EC7F-7C60-4163-9997-6BCD1C6AE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39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5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B6D8D0-E5E0-49A7-9C6D-80C056B1D9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cid:7feacdf0-c743-487a-8373-d2521f4bf787" TargetMode="External"/><Relationship Id="rId5" Type="http://schemas.openxmlformats.org/officeDocument/2006/relationships/image" Target="../media/image16.jpeg"/><Relationship Id="rId4" Type="http://schemas.openxmlformats.org/officeDocument/2006/relationships/image" Target="cid:0042c38b-2dbe-4ca8-ae5b-874d779eeff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5016DBD-8276-46CC-B3B1-D88026B74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55AD25-82B8-4B24-BBE3-8A718EFFAA91}"/>
              </a:ext>
            </a:extLst>
          </p:cNvPr>
          <p:cNvSpPr txBox="1"/>
          <p:nvPr/>
        </p:nvSpPr>
        <p:spPr>
          <a:xfrm>
            <a:off x="229330" y="1412776"/>
            <a:ext cx="3649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Carbohydrate Awareness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44CE1-ECDC-4826-BAC5-44F0225980E6}"/>
              </a:ext>
            </a:extLst>
          </p:cNvPr>
          <p:cNvSpPr txBox="1"/>
          <p:nvPr/>
        </p:nvSpPr>
        <p:spPr>
          <a:xfrm>
            <a:off x="251520" y="4365104"/>
            <a:ext cx="213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Presented by:</a:t>
            </a:r>
          </a:p>
          <a:p>
            <a:r>
              <a:rPr lang="en-GB" dirty="0">
                <a:solidFill>
                  <a:schemeClr val="bg1"/>
                </a:solidFill>
              </a:rPr>
              <a:t>Community </a:t>
            </a:r>
            <a:r>
              <a:rPr lang="en-GB" dirty="0" err="1">
                <a:solidFill>
                  <a:schemeClr val="bg1"/>
                </a:solidFill>
              </a:rPr>
              <a:t>Dietitian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8A69F-1DF1-4548-951E-4B99FB5E8BBE}"/>
              </a:ext>
            </a:extLst>
          </p:cNvPr>
          <p:cNvSpPr txBox="1"/>
          <p:nvPr/>
        </p:nvSpPr>
        <p:spPr>
          <a:xfrm>
            <a:off x="229330" y="2130624"/>
            <a:ext cx="3585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Estimating the Carbohydrate </a:t>
            </a:r>
          </a:p>
          <a:p>
            <a:r>
              <a:rPr lang="en-GB" sz="2200" b="1" dirty="0">
                <a:solidFill>
                  <a:schemeClr val="bg1"/>
                </a:solidFill>
              </a:rPr>
              <a:t>content of foods and drinks </a:t>
            </a:r>
          </a:p>
        </p:txBody>
      </p:sp>
    </p:spTree>
    <p:extLst>
      <p:ext uri="{BB962C8B-B14F-4D97-AF65-F5344CB8AC3E}">
        <p14:creationId xmlns:p14="http://schemas.microsoft.com/office/powerpoint/2010/main" val="9875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799238"/>
            <a:ext cx="2498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Carbs and </a:t>
            </a:r>
            <a:r>
              <a:rPr lang="en-GB" sz="2200" b="1" dirty="0" err="1">
                <a:solidFill>
                  <a:srgbClr val="0070C0"/>
                </a:solidFill>
              </a:rPr>
              <a:t>Cals</a:t>
            </a:r>
            <a:endParaRPr lang="en-GB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980728"/>
            <a:ext cx="2941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Visual Estimation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7" t="22426" r="29089" b="33329"/>
          <a:stretch/>
        </p:blipFill>
        <p:spPr bwMode="auto">
          <a:xfrm>
            <a:off x="116432" y="2312170"/>
            <a:ext cx="3505922" cy="205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t="6022" r="7270" b="6094"/>
          <a:stretch/>
        </p:blipFill>
        <p:spPr bwMode="auto">
          <a:xfrm>
            <a:off x="6300192" y="1692323"/>
            <a:ext cx="2572067" cy="3442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"/>
          <p:cNvPicPr/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2717" r="18358" b="13763"/>
          <a:stretch/>
        </p:blipFill>
        <p:spPr bwMode="auto">
          <a:xfrm>
            <a:off x="3419872" y="1842502"/>
            <a:ext cx="2828533" cy="3913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01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5266" t="20182" r="36715" b="10682"/>
          <a:stretch/>
        </p:blipFill>
        <p:spPr bwMode="auto">
          <a:xfrm>
            <a:off x="1907704" y="1484784"/>
            <a:ext cx="3600400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048" y="836712"/>
            <a:ext cx="22457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10g carbs list</a:t>
            </a:r>
          </a:p>
        </p:txBody>
      </p:sp>
    </p:spTree>
    <p:extLst>
      <p:ext uri="{BB962C8B-B14F-4D97-AF65-F5344CB8AC3E}">
        <p14:creationId xmlns:p14="http://schemas.microsoft.com/office/powerpoint/2010/main" val="12127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8" t="12076" r="34052" b="6911"/>
          <a:stretch>
            <a:fillRect/>
          </a:stretch>
        </p:blipFill>
        <p:spPr bwMode="auto">
          <a:xfrm>
            <a:off x="395536" y="1644431"/>
            <a:ext cx="3024336" cy="44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36465" r="38782" b="12405"/>
          <a:stretch>
            <a:fillRect/>
          </a:stretch>
        </p:blipFill>
        <p:spPr bwMode="auto">
          <a:xfrm>
            <a:off x="5220072" y="1678250"/>
            <a:ext cx="3024336" cy="168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424" t="9055" b="11262"/>
          <a:stretch/>
        </p:blipFill>
        <p:spPr bwMode="auto">
          <a:xfrm>
            <a:off x="4283968" y="3645024"/>
            <a:ext cx="4616520" cy="2097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875534"/>
            <a:ext cx="2941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Visual Estimation</a:t>
            </a:r>
          </a:p>
        </p:txBody>
      </p:sp>
    </p:spTree>
    <p:extLst>
      <p:ext uri="{BB962C8B-B14F-4D97-AF65-F5344CB8AC3E}">
        <p14:creationId xmlns:p14="http://schemas.microsoft.com/office/powerpoint/2010/main" val="2465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8760"/>
            <a:ext cx="2757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Carbohydrate </a:t>
            </a:r>
          </a:p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reference tables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2" t="20756" r="36956" b="8179"/>
          <a:stretch/>
        </p:blipFill>
        <p:spPr bwMode="auto">
          <a:xfrm>
            <a:off x="4572000" y="980727"/>
            <a:ext cx="3539872" cy="519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2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30521" r="16109" b="12556"/>
          <a:stretch/>
        </p:blipFill>
        <p:spPr bwMode="auto">
          <a:xfrm>
            <a:off x="107504" y="1052736"/>
            <a:ext cx="8718770" cy="43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27784" y="3501008"/>
            <a:ext cx="719138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8760"/>
            <a:ext cx="23890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How much </a:t>
            </a:r>
          </a:p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carbohydrate </a:t>
            </a:r>
          </a:p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am I having?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20619" r="36289" b="10240"/>
          <a:stretch/>
        </p:blipFill>
        <p:spPr bwMode="auto">
          <a:xfrm>
            <a:off x="4283968" y="1067744"/>
            <a:ext cx="3600400" cy="49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08720"/>
            <a:ext cx="61963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How much carbohydrate am I having?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880" y="1693550"/>
            <a:ext cx="28256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Step 1: </a:t>
            </a:r>
          </a:p>
          <a:p>
            <a:r>
              <a:rPr lang="en-GB" sz="2200" b="1" dirty="0">
                <a:solidFill>
                  <a:srgbClr val="0070C0"/>
                </a:solidFill>
              </a:rPr>
              <a:t>write down what you </a:t>
            </a:r>
          </a:p>
          <a:p>
            <a:r>
              <a:rPr lang="en-GB" sz="2200" b="1" dirty="0">
                <a:solidFill>
                  <a:srgbClr val="0070C0"/>
                </a:solidFill>
              </a:rPr>
              <a:t>eat and drink for a day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6" t="23368" r="36675" b="9141"/>
          <a:stretch/>
        </p:blipFill>
        <p:spPr bwMode="auto">
          <a:xfrm>
            <a:off x="4411745" y="1602557"/>
            <a:ext cx="3112584" cy="435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38890"/>
            <a:ext cx="61963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</a:rPr>
              <a:t>How much carbohydrate am I having?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128" y="1916832"/>
            <a:ext cx="63248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Step 2: does it contain carbohydrate and how much?</a:t>
            </a:r>
          </a:p>
        </p:txBody>
      </p:sp>
    </p:spTree>
    <p:extLst>
      <p:ext uri="{BB962C8B-B14F-4D97-AF65-F5344CB8AC3E}">
        <p14:creationId xmlns:p14="http://schemas.microsoft.com/office/powerpoint/2010/main" val="958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128" y="1138890"/>
            <a:ext cx="61963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</a:rPr>
              <a:t>How much carbohydrate am I having?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128" y="1916832"/>
            <a:ext cx="63248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Step 2: does it contain carbohydrate and how much?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636912"/>
            <a:ext cx="48409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66"/>
              </a:buClr>
            </a:pPr>
            <a:r>
              <a:rPr lang="en-GB" sz="2800" dirty="0">
                <a:latin typeface="Bradley Hand ITC" panose="03070402050302030203" pitchFamily="66" charset="0"/>
              </a:rPr>
              <a:t>Egg and salad sandwich</a:t>
            </a:r>
          </a:p>
          <a:p>
            <a:pPr marL="457200" indent="-457200">
              <a:buClr>
                <a:srgbClr val="CC0066"/>
              </a:buClr>
              <a:buFontTx/>
              <a:buChar char="-"/>
            </a:pPr>
            <a:r>
              <a:rPr lang="en-GB" sz="2800" dirty="0">
                <a:latin typeface="Bradley Hand ITC" panose="03070402050302030203" pitchFamily="66" charset="0"/>
              </a:rPr>
              <a:t>Egg</a:t>
            </a:r>
          </a:p>
          <a:p>
            <a:pPr marL="457200" indent="-457200">
              <a:buClr>
                <a:srgbClr val="CC0066"/>
              </a:buClr>
              <a:buFontTx/>
              <a:buChar char="-"/>
            </a:pPr>
            <a:r>
              <a:rPr lang="en-GB" sz="2800" dirty="0">
                <a:latin typeface="Bradley Hand ITC" panose="03070402050302030203" pitchFamily="66" charset="0"/>
              </a:rPr>
              <a:t>Salad</a:t>
            </a:r>
          </a:p>
          <a:p>
            <a:pPr marL="457200" indent="-457200">
              <a:buClr>
                <a:srgbClr val="CC0066"/>
              </a:buClr>
              <a:buFontTx/>
              <a:buChar char="-"/>
            </a:pPr>
            <a:r>
              <a:rPr lang="en-GB" sz="2800" dirty="0">
                <a:latin typeface="Bradley Hand ITC" panose="03070402050302030203" pitchFamily="66" charset="0"/>
              </a:rPr>
              <a:t>Olive spread</a:t>
            </a:r>
          </a:p>
          <a:p>
            <a:pPr marL="457200" indent="-457200">
              <a:buClr>
                <a:srgbClr val="CC0066"/>
              </a:buClr>
              <a:buFontTx/>
              <a:buChar char="-"/>
            </a:pPr>
            <a:r>
              <a:rPr lang="en-GB" sz="2800" dirty="0">
                <a:latin typeface="Bradley Hand ITC" panose="03070402050302030203" pitchFamily="66" charset="0"/>
              </a:rPr>
              <a:t>2 medium slices granary bread</a:t>
            </a:r>
          </a:p>
          <a:p>
            <a:pPr>
              <a:buClr>
                <a:srgbClr val="CC0066"/>
              </a:buClr>
            </a:pPr>
            <a:endParaRPr lang="en-GB" sz="400" dirty="0">
              <a:latin typeface="Bradley Hand ITC" panose="03070402050302030203" pitchFamily="66" charset="0"/>
            </a:endParaRPr>
          </a:p>
          <a:p>
            <a:pPr>
              <a:buClr>
                <a:srgbClr val="CC0066"/>
              </a:buClr>
            </a:pPr>
            <a:r>
              <a:rPr lang="en-GB" sz="2800" dirty="0">
                <a:latin typeface="Bradley Hand ITC" panose="03070402050302030203" pitchFamily="66" charset="0"/>
              </a:rPr>
              <a:t>Apple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912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38890"/>
            <a:ext cx="61963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</a:rPr>
              <a:t>How much carbohydrate am I having?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128" y="1916832"/>
            <a:ext cx="63248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Step 2: does it contain carbohydrate and how much?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636912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66"/>
              </a:buClr>
            </a:pPr>
            <a:r>
              <a:rPr lang="en-GB" sz="2800" dirty="0">
                <a:latin typeface="Bradley Hand ITC" panose="03070402050302030203" pitchFamily="66" charset="0"/>
              </a:rPr>
              <a:t>Egg and salad sandwich</a:t>
            </a:r>
          </a:p>
          <a:p>
            <a:pPr marL="457200" indent="-457200">
              <a:buClr>
                <a:srgbClr val="CC0066"/>
              </a:buClr>
              <a:buFontTx/>
              <a:buChar char="-"/>
            </a:pPr>
            <a:r>
              <a:rPr lang="en-GB" sz="2800" dirty="0">
                <a:latin typeface="Bradley Hand ITC" panose="03070402050302030203" pitchFamily="66" charset="0"/>
              </a:rPr>
              <a:t>Egg							0</a:t>
            </a:r>
          </a:p>
          <a:p>
            <a:pPr marL="457200" indent="-457200">
              <a:buClr>
                <a:srgbClr val="CC0066"/>
              </a:buClr>
              <a:buFontTx/>
              <a:buChar char="-"/>
            </a:pPr>
            <a:r>
              <a:rPr lang="en-GB" sz="2800" dirty="0">
                <a:latin typeface="Bradley Hand ITC" panose="03070402050302030203" pitchFamily="66" charset="0"/>
              </a:rPr>
              <a:t>Salad							0</a:t>
            </a:r>
          </a:p>
          <a:p>
            <a:pPr marL="457200" indent="-457200">
              <a:buClr>
                <a:srgbClr val="CC0066"/>
              </a:buClr>
              <a:buFontTx/>
              <a:buChar char="-"/>
            </a:pPr>
            <a:r>
              <a:rPr lang="en-GB" sz="2800" dirty="0">
                <a:latin typeface="Bradley Hand ITC" panose="03070402050302030203" pitchFamily="66" charset="0"/>
              </a:rPr>
              <a:t>Olive spread						0</a:t>
            </a:r>
          </a:p>
          <a:p>
            <a:pPr marL="457200" indent="-457200">
              <a:buClr>
                <a:srgbClr val="CC0066"/>
              </a:buClr>
              <a:buFontTx/>
              <a:buChar char="-"/>
            </a:pPr>
            <a:r>
              <a:rPr lang="en-GB" sz="2800" dirty="0">
                <a:latin typeface="Bradley Hand ITC" panose="03070402050302030203" pitchFamily="66" charset="0"/>
              </a:rPr>
              <a:t>2 medium slices granary bread	15 x 2 = 	30</a:t>
            </a:r>
          </a:p>
          <a:p>
            <a:pPr>
              <a:buClr>
                <a:srgbClr val="CC0066"/>
              </a:buClr>
            </a:pPr>
            <a:endParaRPr lang="en-GB" sz="400" dirty="0">
              <a:latin typeface="Bradley Hand ITC" panose="03070402050302030203" pitchFamily="66" charset="0"/>
            </a:endParaRPr>
          </a:p>
          <a:p>
            <a:pPr>
              <a:buClr>
                <a:srgbClr val="CC0066"/>
              </a:buClr>
            </a:pPr>
            <a:r>
              <a:rPr lang="en-GB" sz="2800" dirty="0">
                <a:latin typeface="Bradley Hand ITC" panose="03070402050302030203" pitchFamily="66" charset="0"/>
              </a:rPr>
              <a:t>Apple								15</a:t>
            </a:r>
          </a:p>
          <a:p>
            <a:pPr>
              <a:buClr>
                <a:srgbClr val="CC0066"/>
              </a:buClr>
            </a:pPr>
            <a:r>
              <a:rPr lang="en-GB" sz="2800" b="1" dirty="0"/>
              <a:t>TOTAL								</a:t>
            </a:r>
            <a:r>
              <a:rPr lang="en-GB" sz="2800" dirty="0">
                <a:latin typeface="Bradley Hand ITC" panose="03070402050302030203" pitchFamily="66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8647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153" y="1063615"/>
            <a:ext cx="2082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Food labels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103" y="1619508"/>
            <a:ext cx="471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C0066"/>
              </a:buClr>
            </a:pPr>
            <a:r>
              <a:rPr lang="en-GB" dirty="0">
                <a:cs typeface="Arial" pitchFamily="34" charset="0"/>
              </a:rPr>
              <a:t>Look at </a:t>
            </a:r>
            <a:r>
              <a:rPr lang="en-GB" b="1" dirty="0">
                <a:cs typeface="Arial" pitchFamily="34" charset="0"/>
              </a:rPr>
              <a:t>total</a:t>
            </a:r>
            <a:r>
              <a:rPr lang="en-GB" dirty="0">
                <a:cs typeface="Arial" pitchFamily="34" charset="0"/>
              </a:rPr>
              <a:t> carbohydrate, not ‘of which sugars’</a:t>
            </a:r>
          </a:p>
        </p:txBody>
      </p:sp>
      <p:pic>
        <p:nvPicPr>
          <p:cNvPr id="5" name="Picture 2" descr="http://www.nhs.uk/Livewell/Goodfood/PublishingImages/food-label-white-bread_377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3" y="2132856"/>
            <a:ext cx="517621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83568" y="4005064"/>
            <a:ext cx="3600400" cy="288032"/>
          </a:xfrm>
          <a:prstGeom prst="ellipse">
            <a:avLst/>
          </a:prstGeom>
          <a:noFill/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34599"/>
            <a:ext cx="55170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What carbohydrates am I having?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488597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66"/>
              </a:buClr>
            </a:pPr>
            <a:r>
              <a:rPr lang="en-GB" dirty="0">
                <a:cs typeface="Arial" panose="020B0604020202020204" pitchFamily="34" charset="0"/>
              </a:rPr>
              <a:t>Repeat this for each meal and add up the total </a:t>
            </a:r>
          </a:p>
          <a:p>
            <a:pPr>
              <a:buClr>
                <a:srgbClr val="CC0066"/>
              </a:buClr>
            </a:pPr>
            <a:r>
              <a:rPr lang="en-GB" dirty="0">
                <a:cs typeface="Arial" panose="020B0604020202020204" pitchFamily="34" charset="0"/>
              </a:rPr>
              <a:t>for the day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b="1" dirty="0"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b="1" dirty="0"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9" t="21072" r="29639" b="9828"/>
          <a:stretch/>
        </p:blipFill>
        <p:spPr bwMode="auto">
          <a:xfrm>
            <a:off x="4788024" y="1488597"/>
            <a:ext cx="330949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53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8760"/>
            <a:ext cx="55170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What carbohydrates am I having?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13285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How much per day</a:t>
            </a:r>
          </a:p>
          <a:p>
            <a:pPr>
              <a:buClr>
                <a:srgbClr val="CC0066"/>
              </a:buClr>
            </a:pPr>
            <a:endParaRPr lang="en-GB" altLang="en-US" dirty="0">
              <a:cs typeface="Arial" panose="020B0604020202020204" pitchFamily="34" charset="0"/>
            </a:endParaRP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How much per meal/how is it spread out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altLang="en-US" dirty="0">
              <a:cs typeface="Arial" panose="020B0604020202020204" pitchFamily="34" charset="0"/>
            </a:endParaRP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Are they high/low GI (quick/slow releasing) </a:t>
            </a:r>
          </a:p>
          <a:p>
            <a:pPr>
              <a:buClr>
                <a:srgbClr val="CC0066"/>
              </a:buClr>
            </a:pPr>
            <a:endParaRPr lang="en-GB" altLang="en-US" dirty="0">
              <a:cs typeface="Arial" panose="020B0604020202020204" pitchFamily="34" charset="0"/>
            </a:endParaRP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Is there anything you want to change?</a:t>
            </a:r>
          </a:p>
          <a:p>
            <a:pPr>
              <a:buClr>
                <a:srgbClr val="CC0066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41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052736"/>
            <a:ext cx="2588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Carbohydrates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1916832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more information about carbohydrates take a look at the other carbohydrate awareness recordings or book on to Diabetes Smart.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7810" t="33051" r="80221" b="43557"/>
          <a:stretch/>
        </p:blipFill>
        <p:spPr bwMode="auto">
          <a:xfrm>
            <a:off x="107504" y="1052736"/>
            <a:ext cx="1751113" cy="1925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35327" r="30950" b="8866"/>
          <a:stretch/>
        </p:blipFill>
        <p:spPr bwMode="auto">
          <a:xfrm>
            <a:off x="877306" y="2060848"/>
            <a:ext cx="792269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619672" y="3825044"/>
            <a:ext cx="5184576" cy="288032"/>
          </a:xfrm>
          <a:prstGeom prst="ellipse">
            <a:avLst/>
          </a:prstGeom>
          <a:noFill/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835696" y="4077072"/>
            <a:ext cx="4536504" cy="28803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339752" y="1268760"/>
            <a:ext cx="2498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Rice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176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32577" r="29431" b="6956"/>
          <a:stretch/>
        </p:blipFill>
        <p:spPr bwMode="auto">
          <a:xfrm>
            <a:off x="323528" y="1530370"/>
            <a:ext cx="8524892" cy="434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245" y="1064568"/>
            <a:ext cx="2498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Lemon slice </a:t>
            </a:r>
            <a:endParaRPr lang="en-GB" sz="2200" dirty="0"/>
          </a:p>
        </p:txBody>
      </p:sp>
      <p:sp>
        <p:nvSpPr>
          <p:cNvPr id="6" name="Oval 5"/>
          <p:cNvSpPr/>
          <p:nvPr/>
        </p:nvSpPr>
        <p:spPr>
          <a:xfrm>
            <a:off x="611560" y="3990200"/>
            <a:ext cx="4176464" cy="374904"/>
          </a:xfrm>
          <a:prstGeom prst="ellipse">
            <a:avLst/>
          </a:prstGeom>
          <a:noFill/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11560" y="4382240"/>
            <a:ext cx="4608512" cy="28803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3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33814" r="30954" b="8178"/>
          <a:stretch/>
        </p:blipFill>
        <p:spPr bwMode="auto">
          <a:xfrm>
            <a:off x="284252" y="1628800"/>
            <a:ext cx="8479382" cy="424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252" y="1125905"/>
            <a:ext cx="2498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Chicken soup</a:t>
            </a:r>
            <a:endParaRPr lang="en-GB" sz="2200" dirty="0"/>
          </a:p>
        </p:txBody>
      </p:sp>
      <p:sp>
        <p:nvSpPr>
          <p:cNvPr id="6" name="Oval 5"/>
          <p:cNvSpPr/>
          <p:nvPr/>
        </p:nvSpPr>
        <p:spPr>
          <a:xfrm>
            <a:off x="5076056" y="4077072"/>
            <a:ext cx="1404119" cy="360040"/>
          </a:xfrm>
          <a:prstGeom prst="ellipse">
            <a:avLst/>
          </a:prstGeom>
          <a:noFill/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hs.uk/Livewell/Goodfood/PublishingImages/food-label-white-bread_377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51453"/>
            <a:ext cx="6840686" cy="513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175993" y="3429000"/>
            <a:ext cx="1404119" cy="360040"/>
          </a:xfrm>
          <a:prstGeom prst="ellipse">
            <a:avLst/>
          </a:prstGeom>
          <a:noFill/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34914" r="32654" b="12714"/>
          <a:stretch/>
        </p:blipFill>
        <p:spPr bwMode="auto">
          <a:xfrm>
            <a:off x="251519" y="1933247"/>
            <a:ext cx="8424937" cy="387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017" y="1196752"/>
            <a:ext cx="2498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>
                <a:solidFill>
                  <a:srgbClr val="0070C0"/>
                </a:solidFill>
              </a:rPr>
              <a:t>Cous</a:t>
            </a:r>
            <a:r>
              <a:rPr lang="en-GB" sz="2200" b="1" dirty="0">
                <a:solidFill>
                  <a:srgbClr val="0070C0"/>
                </a:solidFill>
              </a:rPr>
              <a:t> </a:t>
            </a:r>
            <a:r>
              <a:rPr lang="en-GB" sz="2200" b="1" dirty="0" err="1">
                <a:solidFill>
                  <a:srgbClr val="0070C0"/>
                </a:solidFill>
              </a:rPr>
              <a:t>cous</a:t>
            </a:r>
            <a:endParaRPr lang="en-GB" sz="2200" dirty="0"/>
          </a:p>
        </p:txBody>
      </p:sp>
      <p:sp>
        <p:nvSpPr>
          <p:cNvPr id="7" name="Oval 6"/>
          <p:cNvSpPr/>
          <p:nvPr/>
        </p:nvSpPr>
        <p:spPr>
          <a:xfrm>
            <a:off x="5220072" y="4077072"/>
            <a:ext cx="1404119" cy="360040"/>
          </a:xfrm>
          <a:prstGeom prst="ellipse">
            <a:avLst/>
          </a:prstGeom>
          <a:noFill/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8" t="12076" r="34052" b="6911"/>
          <a:stretch>
            <a:fillRect/>
          </a:stretch>
        </p:blipFill>
        <p:spPr bwMode="auto">
          <a:xfrm>
            <a:off x="395536" y="1644431"/>
            <a:ext cx="3024336" cy="44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36465" r="38782" b="12405"/>
          <a:stretch>
            <a:fillRect/>
          </a:stretch>
        </p:blipFill>
        <p:spPr bwMode="auto">
          <a:xfrm>
            <a:off x="5220072" y="1678250"/>
            <a:ext cx="3024336" cy="168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424" t="9055" b="11262"/>
          <a:stretch/>
        </p:blipFill>
        <p:spPr bwMode="auto">
          <a:xfrm>
            <a:off x="4283968" y="3645024"/>
            <a:ext cx="4616520" cy="2097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074802"/>
            <a:ext cx="2941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Visual Estimation</a:t>
            </a:r>
          </a:p>
        </p:txBody>
      </p:sp>
    </p:spTree>
    <p:extLst>
      <p:ext uri="{BB962C8B-B14F-4D97-AF65-F5344CB8AC3E}">
        <p14:creationId xmlns:p14="http://schemas.microsoft.com/office/powerpoint/2010/main" val="54936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40004" r="66024" b="21611"/>
          <a:stretch/>
        </p:blipFill>
        <p:spPr bwMode="auto">
          <a:xfrm>
            <a:off x="611560" y="2322457"/>
            <a:ext cx="3744416" cy="362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1799238"/>
            <a:ext cx="2498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Carbs and </a:t>
            </a:r>
            <a:r>
              <a:rPr lang="en-GB" sz="2200" b="1" dirty="0" err="1">
                <a:solidFill>
                  <a:srgbClr val="0070C0"/>
                </a:solidFill>
              </a:rPr>
              <a:t>Cals</a:t>
            </a:r>
            <a:endParaRPr lang="en-GB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980728"/>
            <a:ext cx="2941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Visual Estimation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t="43986" r="77964" b="24674"/>
          <a:stretch/>
        </p:blipFill>
        <p:spPr bwMode="auto">
          <a:xfrm>
            <a:off x="5436096" y="1700808"/>
            <a:ext cx="3312368" cy="412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85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294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Bradley Hand ITC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Wirral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Walker</dc:creator>
  <cp:lastModifiedBy>WALKER, Ken (WIRRAL COMMUNITY HEALTH AND CARE NHS FOUNDATION TRUST)</cp:lastModifiedBy>
  <cp:revision>67</cp:revision>
  <dcterms:created xsi:type="dcterms:W3CDTF">2018-02-22T10:53:55Z</dcterms:created>
  <dcterms:modified xsi:type="dcterms:W3CDTF">2021-06-02T16:02:22Z</dcterms:modified>
</cp:coreProperties>
</file>