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5" r:id="rId2"/>
    <p:sldId id="327" r:id="rId3"/>
    <p:sldId id="328" r:id="rId4"/>
    <p:sldId id="331" r:id="rId5"/>
    <p:sldId id="332" r:id="rId6"/>
    <p:sldId id="333" r:id="rId7"/>
    <p:sldId id="32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0AB82-A1F5-4156-8FAE-54FA18A9134E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0EC7F-7C60-4163-9997-6BCD1C6AE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90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9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1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2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5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5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8B4509FB-9CEE-4660-A135-2CD1292B133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C5C8FDF-D0C8-4335-9DA5-152DDD519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6A969A-AAF6-426A-8461-CD03D81C86A4}"/>
              </a:ext>
            </a:extLst>
          </p:cNvPr>
          <p:cNvSpPr txBox="1"/>
          <p:nvPr/>
        </p:nvSpPr>
        <p:spPr>
          <a:xfrm>
            <a:off x="229330" y="1412776"/>
            <a:ext cx="36493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b="1" dirty="0">
                <a:solidFill>
                  <a:schemeClr val="bg1"/>
                </a:solidFill>
              </a:rPr>
              <a:t>Carbohydrate Awareness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9E2918-D8C6-4803-9E39-B772B1ED3A4F}"/>
              </a:ext>
            </a:extLst>
          </p:cNvPr>
          <p:cNvSpPr txBox="1"/>
          <p:nvPr/>
        </p:nvSpPr>
        <p:spPr>
          <a:xfrm>
            <a:off x="251520" y="4365104"/>
            <a:ext cx="2131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Presented by:</a:t>
            </a:r>
          </a:p>
          <a:p>
            <a:r>
              <a:rPr lang="en-GB" dirty="0">
                <a:solidFill>
                  <a:schemeClr val="bg1"/>
                </a:solidFill>
              </a:rPr>
              <a:t>Community </a:t>
            </a:r>
            <a:r>
              <a:rPr lang="en-GB" dirty="0" err="1">
                <a:solidFill>
                  <a:schemeClr val="bg1"/>
                </a:solidFill>
              </a:rPr>
              <a:t>Dietitian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CC8072-CFE9-4D2C-A6D4-646558D01FB0}"/>
              </a:ext>
            </a:extLst>
          </p:cNvPr>
          <p:cNvSpPr txBox="1"/>
          <p:nvPr/>
        </p:nvSpPr>
        <p:spPr>
          <a:xfrm>
            <a:off x="261086" y="2182171"/>
            <a:ext cx="31718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</a:rPr>
              <a:t>Amounts of carbohydrate</a:t>
            </a:r>
          </a:p>
        </p:txBody>
      </p:sp>
    </p:spTree>
    <p:extLst>
      <p:ext uri="{BB962C8B-B14F-4D97-AF65-F5344CB8AC3E}">
        <p14:creationId xmlns:p14="http://schemas.microsoft.com/office/powerpoint/2010/main" val="6691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8913" y="1286132"/>
            <a:ext cx="25884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Carbohydrates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2852936"/>
            <a:ext cx="8383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C0066"/>
              </a:buClr>
            </a:pPr>
            <a:r>
              <a:rPr lang="en-GB" dirty="0"/>
              <a:t>These figures are just a guide and are based on the requirements of an average woman and man (without diabetes).</a:t>
            </a:r>
          </a:p>
          <a:p>
            <a:pPr>
              <a:defRPr/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0423" y="1965320"/>
            <a:ext cx="8383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70C0"/>
                </a:solidFill>
              </a:rPr>
              <a:t>Reference intake (RI) is 230g for women and 300g for men</a:t>
            </a:r>
          </a:p>
          <a:p>
            <a:endParaRPr lang="en-GB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4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7503" y="1124744"/>
            <a:ext cx="34765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Carbohydrate needs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1847" y="2348880"/>
            <a:ext cx="83837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Age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Sex 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Weight 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Physical activity 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Your goals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3" y="1772816"/>
            <a:ext cx="83837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70C0"/>
                </a:solidFill>
              </a:rPr>
              <a:t>The amount of carbohydrate you need depends on: </a:t>
            </a:r>
          </a:p>
          <a:p>
            <a:endParaRPr lang="en-GB" sz="2200" b="1" dirty="0">
              <a:solidFill>
                <a:srgbClr val="0070C0"/>
              </a:solidFill>
            </a:endParaRPr>
          </a:p>
          <a:p>
            <a:endParaRPr lang="en-GB" sz="2200" b="1" dirty="0">
              <a:solidFill>
                <a:srgbClr val="0070C0"/>
              </a:solidFill>
            </a:endParaRPr>
          </a:p>
          <a:p>
            <a:endParaRPr lang="en-GB" sz="2200" b="1" dirty="0">
              <a:solidFill>
                <a:srgbClr val="0070C0"/>
              </a:solidFill>
            </a:endParaRPr>
          </a:p>
          <a:p>
            <a:endParaRPr lang="en-GB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1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196752"/>
            <a:ext cx="25884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Carbohydrates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84482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dirty="0"/>
              <a:t>With type 2 diabetes you may choose to reduce the quantity of carbohydrate in your diet  to help control your blood glucose levels </a:t>
            </a:r>
          </a:p>
          <a:p>
            <a:pPr>
              <a:defRPr/>
            </a:pPr>
            <a:r>
              <a:rPr lang="en-GB" dirty="0"/>
              <a:t>(e.g. 130-200g women, 130-230g men).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A low carbohydrate diet is generally considered to be under 130g carbohydrate per day.</a:t>
            </a:r>
          </a:p>
        </p:txBody>
      </p:sp>
    </p:spTree>
    <p:extLst>
      <p:ext uri="{BB962C8B-B14F-4D97-AF65-F5344CB8AC3E}">
        <p14:creationId xmlns:p14="http://schemas.microsoft.com/office/powerpoint/2010/main" val="268852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4280" y="1225249"/>
            <a:ext cx="59959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Too much or too little carbohydrate?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08105" y="2492896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Hypos </a:t>
            </a:r>
          </a:p>
          <a:p>
            <a:pPr>
              <a:buClr>
                <a:srgbClr val="CC0066"/>
              </a:buClr>
            </a:pPr>
            <a:r>
              <a:rPr lang="en-GB" dirty="0"/>
              <a:t>(blood glucose levels below 4 </a:t>
            </a:r>
            <a:r>
              <a:rPr lang="en-GB" dirty="0" err="1"/>
              <a:t>mmol</a:t>
            </a:r>
            <a:r>
              <a:rPr lang="en-GB" dirty="0"/>
              <a:t>/l)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19" y="1939479"/>
            <a:ext cx="23042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70C0"/>
                </a:solidFill>
              </a:rPr>
              <a:t>Too Much</a:t>
            </a:r>
          </a:p>
          <a:p>
            <a:endParaRPr lang="en-GB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5213" y="1939479"/>
            <a:ext cx="23042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70C0"/>
                </a:solidFill>
              </a:rPr>
              <a:t>Too Little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2538770"/>
            <a:ext cx="48245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High blood glucose levels 2 hours after eating </a:t>
            </a:r>
          </a:p>
          <a:p>
            <a:pPr>
              <a:buClr>
                <a:srgbClr val="CC0066"/>
              </a:buClr>
            </a:pPr>
            <a:r>
              <a:rPr lang="en-GB" dirty="0"/>
              <a:t>    (over 8.5 </a:t>
            </a:r>
            <a:r>
              <a:rPr lang="en-GB" dirty="0" err="1"/>
              <a:t>mmol</a:t>
            </a:r>
            <a:r>
              <a:rPr lang="en-GB" dirty="0"/>
              <a:t>/l in type 2 diabetes, </a:t>
            </a:r>
          </a:p>
          <a:p>
            <a:pPr>
              <a:buClr>
                <a:srgbClr val="CC0066"/>
              </a:buClr>
            </a:pPr>
            <a:r>
              <a:rPr lang="en-GB" dirty="0"/>
              <a:t>     over 9 </a:t>
            </a:r>
            <a:r>
              <a:rPr lang="en-GB" dirty="0" err="1"/>
              <a:t>mmol</a:t>
            </a:r>
            <a:r>
              <a:rPr lang="en-GB" dirty="0"/>
              <a:t>/l in type 1 diabetes)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High HbA1c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Weight gain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High triglycerides </a:t>
            </a:r>
          </a:p>
        </p:txBody>
      </p:sp>
    </p:spTree>
    <p:extLst>
      <p:ext uri="{BB962C8B-B14F-4D97-AF65-F5344CB8AC3E}">
        <p14:creationId xmlns:p14="http://schemas.microsoft.com/office/powerpoint/2010/main" val="384530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19" y="1196752"/>
            <a:ext cx="23480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Carbohydrate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711" y="2492896"/>
            <a:ext cx="83837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Amount of carbohydrate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Type of carbohydrate 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Physical activity levels 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Diabetes treatment</a:t>
            </a:r>
          </a:p>
          <a:p>
            <a:pPr>
              <a:buClr>
                <a:srgbClr val="CC0066"/>
              </a:buClr>
            </a:pPr>
            <a:endParaRPr lang="en-GB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How much insulin your body produces and how well your body uses it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19" y="1867471"/>
            <a:ext cx="8383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70C0"/>
                </a:solidFill>
              </a:rPr>
              <a:t>Factors affecting blood glucose levels</a:t>
            </a:r>
          </a:p>
          <a:p>
            <a:endParaRPr lang="en-GB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7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90826"/>
            <a:ext cx="25884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Carbohydrates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191683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more information about carbohydrates take a look at the other carbohydrate awareness recordings or book on to Diabetes Smart.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33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225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NHS Wirral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Walker</dc:creator>
  <cp:lastModifiedBy>WALKER, Ken (WIRRAL COMMUNITY HEALTH AND CARE NHS FOUNDATION TRUST)</cp:lastModifiedBy>
  <cp:revision>58</cp:revision>
  <dcterms:created xsi:type="dcterms:W3CDTF">2018-02-22T10:53:55Z</dcterms:created>
  <dcterms:modified xsi:type="dcterms:W3CDTF">2021-06-02T15:50:52Z</dcterms:modified>
</cp:coreProperties>
</file>