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3" r:id="rId2"/>
    <p:sldId id="324" r:id="rId3"/>
    <p:sldId id="303" r:id="rId4"/>
    <p:sldId id="326" r:id="rId5"/>
    <p:sldId id="327" r:id="rId6"/>
    <p:sldId id="328" r:id="rId7"/>
    <p:sldId id="330" r:id="rId8"/>
    <p:sldId id="33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AB82-A1F5-4156-8FAE-54FA18A9134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EC7F-7C60-4163-9997-6BCD1C6AE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7F6882-571D-4BB2-839A-D2CFEC20388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893A43-3678-4B42-8D64-4E4D17BA8E9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46281D-674B-429B-A6EC-2AB708A502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q=https://steamcommunity.com/sharedfiles/filedetails/?id%3D418032149&amp;sa=U&amp;ved=0ahUKEwjTqMKnsO7WAhUnLMAKHeQxBFcQwW4INjAQ&amp;usg=AOvVaw2YaligFQUB8TCXT50PNWF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javascript:void(0)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library.nhs.uk/13-ImgZoom.php?imagid=5289&amp;back=/12-SearchResults.php?Search%3Dsugar%26type%3Dnew%26search%3DSearch&amp;lock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3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www.all-creatures.org/recipes/i-pasta-rotini.html" TargetMode="External"/><Relationship Id="rId20" Type="http://schemas.openxmlformats.org/officeDocument/2006/relationships/hyperlink" Target="http://www.photolibrary.nhs.uk/13-ImgZoom.php?imagid=5317&amp;back=/12-SearchResults.php?txtpage%3D5&amp;lock=0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23" Type="http://schemas.openxmlformats.org/officeDocument/2006/relationships/image" Target="../media/image25.jpeg"/><Relationship Id="rId10" Type="http://schemas.openxmlformats.org/officeDocument/2006/relationships/image" Target="../media/image15.png"/><Relationship Id="rId19" Type="http://schemas.openxmlformats.org/officeDocument/2006/relationships/image" Target="../media/image22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hyperlink" Target="https://www.google.co.uk/url?sa=i&amp;rct=j&amp;q=&amp;esrc=s&amp;source=images&amp;cd=&amp;cad=rja&amp;uact=8&amp;ved=0CAcQjRxqFQoTCM_zsY6c3scCFQvAFAodj9IAMQ&amp;url=http://www.acebakery.com/product/39/organic-granary-sliced/&amp;psig=AFQjCNHnWWCFY4000xww3xEfPPiZT79rtg&amp;ust=1441484963455279" TargetMode="External"/><Relationship Id="rId2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B6F132E-D94B-4E4A-943C-16FA97DDD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23C5-4458-4362-9FD8-F1A2998E464E}"/>
              </a:ext>
            </a:extLst>
          </p:cNvPr>
          <p:cNvSpPr txBox="1"/>
          <p:nvPr/>
        </p:nvSpPr>
        <p:spPr>
          <a:xfrm>
            <a:off x="229330" y="1412776"/>
            <a:ext cx="3649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Carbohydrate 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EE971-94F9-4131-9D0D-B8B022088618}"/>
              </a:ext>
            </a:extLst>
          </p:cNvPr>
          <p:cNvSpPr txBox="1"/>
          <p:nvPr/>
        </p:nvSpPr>
        <p:spPr>
          <a:xfrm>
            <a:off x="251520" y="436510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dirty="0">
                <a:solidFill>
                  <a:schemeClr val="bg1"/>
                </a:solidFill>
              </a:rPr>
              <a:t>Community </a:t>
            </a:r>
            <a:r>
              <a:rPr lang="en-GB" dirty="0" err="1">
                <a:solidFill>
                  <a:schemeClr val="bg1"/>
                </a:solidFill>
              </a:rPr>
              <a:t>Dietitian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0152C-848A-436A-BD92-098685B3B683}"/>
              </a:ext>
            </a:extLst>
          </p:cNvPr>
          <p:cNvSpPr txBox="1"/>
          <p:nvPr/>
        </p:nvSpPr>
        <p:spPr>
          <a:xfrm>
            <a:off x="251520" y="2277452"/>
            <a:ext cx="2811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Types of Carbohydrate</a:t>
            </a:r>
          </a:p>
        </p:txBody>
      </p:sp>
    </p:spTree>
    <p:extLst>
      <p:ext uri="{BB962C8B-B14F-4D97-AF65-F5344CB8AC3E}">
        <p14:creationId xmlns:p14="http://schemas.microsoft.com/office/powerpoint/2010/main" val="12763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50" y="1227138"/>
            <a:ext cx="9036050" cy="3714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0" t="28165" r="44727" b="62941"/>
          <a:stretch>
            <a:fillRect/>
          </a:stretch>
        </p:blipFill>
        <p:spPr bwMode="auto">
          <a:xfrm>
            <a:off x="4806950" y="1227138"/>
            <a:ext cx="1624013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437831" y="4166672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 medium orange</a:t>
            </a:r>
          </a:p>
        </p:txBody>
      </p:sp>
      <p:pic>
        <p:nvPicPr>
          <p:cNvPr id="8197" name="Picture 5" descr="UHT Milk FAT 200ML SEMI SKIMM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40286" r="53429" b="5429"/>
          <a:stretch>
            <a:fillRect/>
          </a:stretch>
        </p:blipFill>
        <p:spPr bwMode="auto">
          <a:xfrm>
            <a:off x="7315200" y="1547813"/>
            <a:ext cx="111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732588" y="4151313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1/3 pint (200ml) milk </a:t>
            </a:r>
          </a:p>
        </p:txBody>
      </p:sp>
      <p:pic>
        <p:nvPicPr>
          <p:cNvPr id="8199" name="Picture 7" descr="http://interesting-facts.info/wp-content/uploads/2014/06/gty_teaspoon_sugar_ll_120713_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71750"/>
            <a:ext cx="17383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interesting-facts.info/wp-content/uploads/2014/06/gty_teaspoon_sugar_ll_120713_w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498600"/>
            <a:ext cx="1728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2143125" y="4133850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2 teaspoons sugar </a:t>
            </a:r>
          </a:p>
        </p:txBody>
      </p:sp>
      <p:pic>
        <p:nvPicPr>
          <p:cNvPr id="8202" name="Picture 10" descr="Image result for pota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3813" y="4146550"/>
            <a:ext cx="2665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latin typeface="+mn-lt"/>
              </a:rPr>
              <a:t>1 potato (egg-sized)</a:t>
            </a:r>
          </a:p>
        </p:txBody>
      </p:sp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107950" y="5157788"/>
            <a:ext cx="8712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70C0"/>
                </a:solidFill>
                <a:latin typeface="+mn-lt"/>
              </a:rPr>
              <a:t>All of these food portions contain 10g of carbohydrate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70C0"/>
                </a:solidFill>
                <a:latin typeface="+mn-lt"/>
              </a:rPr>
              <a:t>and so would raise blood glucose levels by a similar amount</a:t>
            </a:r>
          </a:p>
        </p:txBody>
      </p:sp>
    </p:spTree>
    <p:extLst>
      <p:ext uri="{BB962C8B-B14F-4D97-AF65-F5344CB8AC3E}">
        <p14:creationId xmlns:p14="http://schemas.microsoft.com/office/powerpoint/2010/main" val="2909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57563"/>
              </p:ext>
            </p:extLst>
          </p:nvPr>
        </p:nvGraphicFramePr>
        <p:xfrm>
          <a:off x="161764" y="919970"/>
          <a:ext cx="8712522" cy="5135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C0066"/>
                          </a:solidFill>
                          <a:effectLst/>
                        </a:rPr>
                        <a:t>Starch</a:t>
                      </a:r>
                      <a:endParaRPr lang="en-GB" sz="1800" b="1" dirty="0">
                        <a:solidFill>
                          <a:srgbClr val="CC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CC0066"/>
                          </a:solidFill>
                          <a:effectLst/>
                        </a:rPr>
                        <a:t>Added/free sugars</a:t>
                      </a:r>
                      <a:endParaRPr lang="en-GB" sz="1800" b="1" dirty="0">
                        <a:solidFill>
                          <a:srgbClr val="CC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CC0066"/>
                          </a:solidFill>
                          <a:effectLst/>
                        </a:rPr>
                        <a:t>Natural sugars</a:t>
                      </a:r>
                      <a:endParaRPr lang="en-GB" sz="1800" b="1" dirty="0">
                        <a:solidFill>
                          <a:srgbClr val="CC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bread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potato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pasta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noodles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breakfast cereals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oats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couscous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yams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corn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lentils and legumes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plain biscuits and buns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crackers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anything made with flour such as pizza, pastry and thickened sauces and soups.</a:t>
                      </a: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granulated sugar (brown/white)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sweets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chocolate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jams/preserves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sugary soft drinks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honey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syrups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fruit juice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jelly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cakes*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desserts*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biscuits*</a:t>
                      </a: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</a:rPr>
                        <a:t>Fructose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fruit (fresh, dried, tinned and juice)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</a:rPr>
                        <a:t>Lactose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milk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dairy foods like yoghurt,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fromage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frais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and ice cream 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0" t="27693" r="48798" b="58269"/>
          <a:stretch>
            <a:fillRect/>
          </a:stretch>
        </p:blipFill>
        <p:spPr bwMode="auto">
          <a:xfrm>
            <a:off x="1813199" y="1550674"/>
            <a:ext cx="8651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4" t="42120" r="45673" b="41145"/>
          <a:stretch>
            <a:fillRect/>
          </a:stretch>
        </p:blipFill>
        <p:spPr bwMode="auto">
          <a:xfrm>
            <a:off x="1690168" y="3090068"/>
            <a:ext cx="11112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8" descr="Blocks of white refined sugar lumps. Cubes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23903" r="19290" b="8540"/>
          <a:stretch>
            <a:fillRect/>
          </a:stretch>
        </p:blipFill>
        <p:spPr bwMode="auto">
          <a:xfrm>
            <a:off x="4651302" y="1839913"/>
            <a:ext cx="10398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5" name="Group 5"/>
          <p:cNvGrpSpPr>
            <a:grpSpLocks/>
          </p:cNvGrpSpPr>
          <p:nvPr/>
        </p:nvGrpSpPr>
        <p:grpSpPr bwMode="auto">
          <a:xfrm>
            <a:off x="4518025" y="3316288"/>
            <a:ext cx="1069975" cy="946150"/>
            <a:chOff x="3491880" y="1115029"/>
            <a:chExt cx="1070278" cy="945819"/>
          </a:xfrm>
        </p:grpSpPr>
        <p:pic>
          <p:nvPicPr>
            <p:cNvPr id="616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0" t="71030" r="77838" b="15492"/>
            <a:stretch>
              <a:fillRect/>
            </a:stretch>
          </p:blipFill>
          <p:spPr bwMode="auto">
            <a:xfrm>
              <a:off x="3491880" y="1115029"/>
              <a:ext cx="1070278" cy="9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85733" y="1115029"/>
              <a:ext cx="489088" cy="34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61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28125" r="44106" b="62981"/>
          <a:stretch>
            <a:fillRect/>
          </a:stretch>
        </p:blipFill>
        <p:spPr bwMode="auto">
          <a:xfrm>
            <a:off x="6084888" y="2736814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6" t="66164" r="49519" b="21910"/>
          <a:stretch>
            <a:fillRect/>
          </a:stretch>
        </p:blipFill>
        <p:spPr bwMode="auto">
          <a:xfrm>
            <a:off x="7667625" y="3702050"/>
            <a:ext cx="8651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10741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Sugar</a:t>
            </a:r>
            <a:endParaRPr lang="en-GB" sz="3000" b="1" dirty="0">
              <a:solidFill>
                <a:srgbClr val="CC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417063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Does not contain anything beneficial for health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Adds extra calories 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Bad for dental health 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>
              <a:buClr>
                <a:srgbClr val="CC0066"/>
              </a:buClr>
            </a:pPr>
            <a:r>
              <a:rPr lang="en-GB" dirty="0"/>
              <a:t>As a general rule, everyone should be eating less sugar.</a:t>
            </a:r>
            <a:endParaRPr lang="en-GB" altLang="en-US" dirty="0">
              <a:cs typeface="Arial" panose="020B0604020202020204" pitchFamily="34" charset="0"/>
            </a:endParaRPr>
          </a:p>
          <a:p>
            <a:pPr>
              <a:buClr>
                <a:srgbClr val="CC0066"/>
              </a:buClr>
            </a:pPr>
            <a:endParaRPr lang="en-GB" altLang="en-US" dirty="0"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5613" y="935607"/>
            <a:ext cx="8229600" cy="1143000"/>
          </a:xfrm>
        </p:spPr>
        <p:txBody>
          <a:bodyPr/>
          <a:lstStyle/>
          <a:p>
            <a:r>
              <a:rPr lang="en-GB" sz="3000" b="1" dirty="0">
                <a:solidFill>
                  <a:srgbClr val="CC0066"/>
                </a:solidFill>
              </a:rPr>
              <a:t>Starchy and sugary foods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3221" y="2073275"/>
            <a:ext cx="246229" cy="4020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623" y="4595883"/>
            <a:ext cx="4167187" cy="14974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Quick burst of energy </a:t>
            </a:r>
          </a:p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Hungry again quickly</a:t>
            </a:r>
          </a:p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Low in vitamins, minerals and fibre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6401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33073" r="56055" b="30469"/>
          <a:stretch>
            <a:fillRect/>
          </a:stretch>
        </p:blipFill>
        <p:spPr bwMode="auto">
          <a:xfrm>
            <a:off x="4235450" y="2165350"/>
            <a:ext cx="13430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4" name="Group 7"/>
          <p:cNvGrpSpPr>
            <a:grpSpLocks/>
          </p:cNvGrpSpPr>
          <p:nvPr/>
        </p:nvGrpSpPr>
        <p:grpSpPr bwMode="auto">
          <a:xfrm>
            <a:off x="886314" y="1553486"/>
            <a:ext cx="7206272" cy="3063702"/>
            <a:chOff x="451390" y="2096183"/>
            <a:chExt cx="7958879" cy="3415876"/>
          </a:xfrm>
        </p:grpSpPr>
        <p:grpSp>
          <p:nvGrpSpPr>
            <p:cNvPr id="16405" name="Group 50"/>
            <p:cNvGrpSpPr>
              <a:grpSpLocks/>
            </p:cNvGrpSpPr>
            <p:nvPr/>
          </p:nvGrpSpPr>
          <p:grpSpPr bwMode="auto">
            <a:xfrm>
              <a:off x="451390" y="2096183"/>
              <a:ext cx="3352805" cy="3323597"/>
              <a:chOff x="483815" y="2120700"/>
              <a:chExt cx="3352805" cy="3323597"/>
            </a:xfrm>
          </p:grpSpPr>
          <p:pic>
            <p:nvPicPr>
              <p:cNvPr id="16417" name="Picture 5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9" t="26053" r="53276" b="33710"/>
              <a:stretch>
                <a:fillRect/>
              </a:stretch>
            </p:blipFill>
            <p:spPr bwMode="auto">
              <a:xfrm>
                <a:off x="487575" y="4287077"/>
                <a:ext cx="1794284" cy="96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8" name="Picture 5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82" t="25520" r="8447" b="32811"/>
              <a:stretch>
                <a:fillRect/>
              </a:stretch>
            </p:blipFill>
            <p:spPr bwMode="auto">
              <a:xfrm>
                <a:off x="2293392" y="4287077"/>
                <a:ext cx="1465590" cy="115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9" name="Picture 31" descr="http://www.photolibrary.nhs.uk/images/trueimages/13/6236-2.jpg?144139792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3" t="18439" r="2231" b="20380"/>
              <a:stretch>
                <a:fillRect/>
              </a:stretch>
            </p:blipFill>
            <p:spPr bwMode="auto">
              <a:xfrm>
                <a:off x="2133452" y="3216378"/>
                <a:ext cx="1651000" cy="117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0" name="Picture 5" descr="C:\Documents and Settings\Tim\Local Settings\Temporary Internet Files\Content.IE5\QUSPF0J1\5-easy cranberry apple slab pie puff pastry dessert recipe rookno17 4[1]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788" y="2120700"/>
                <a:ext cx="1452553" cy="974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1" name="Picture 7" descr="C:\Documents and Settings\Tim\Local Settings\Temporary Internet Files\Content.IE5\RC6C1P5B\American-White-Bread[1]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649" y="2133900"/>
                <a:ext cx="1814971" cy="1093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2" name="Picture 5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2" t="32819" r="58252" b="15099"/>
              <a:stretch>
                <a:fillRect/>
              </a:stretch>
            </p:blipFill>
            <p:spPr bwMode="auto">
              <a:xfrm>
                <a:off x="483815" y="3030544"/>
                <a:ext cx="1751024" cy="127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6" name="Group 57"/>
            <p:cNvGrpSpPr>
              <a:grpSpLocks/>
            </p:cNvGrpSpPr>
            <p:nvPr/>
          </p:nvGrpSpPr>
          <p:grpSpPr bwMode="auto">
            <a:xfrm>
              <a:off x="4256310" y="2096389"/>
              <a:ext cx="4153959" cy="3415670"/>
              <a:chOff x="4288735" y="2120906"/>
              <a:chExt cx="4153959" cy="3415670"/>
            </a:xfrm>
          </p:grpSpPr>
          <p:pic>
            <p:nvPicPr>
              <p:cNvPr id="16407" name="Picture 41" descr="http://www.photolibrary.nhs.uk/images/trueimages/11/5212-2.jpg?144139900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89" t="12785" r="14050" b="14287"/>
              <a:stretch>
                <a:fillRect/>
              </a:stretch>
            </p:blipFill>
            <p:spPr bwMode="auto">
              <a:xfrm>
                <a:off x="5636500" y="3085307"/>
                <a:ext cx="1403978" cy="1054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8" name="Picture 12" descr="C:\Documents and Settings\Tim\Local Settings\Temporary Internet Files\Content.IE5\QUSPF0J1\upclose-cooked-quinoa[1]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12" y="3124007"/>
                <a:ext cx="1433060" cy="1014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Picture 39" descr="http://www.photolibrary.nhs.uk/images/trueimages/13/6078-2.jpg?144139864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3" t="26819" r="11337" b="22894"/>
              <a:stretch>
                <a:fillRect/>
              </a:stretch>
            </p:blipFill>
            <p:spPr bwMode="auto">
              <a:xfrm>
                <a:off x="5686820" y="2165351"/>
                <a:ext cx="1303337" cy="93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0" name="Picture 40" descr="http://www.acebakery.com/assets/products/OrganicGranary.jpg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67" t="3670" r="11220" b="18146"/>
              <a:stretch>
                <a:fillRect/>
              </a:stretch>
            </p:blipFill>
            <p:spPr bwMode="auto">
              <a:xfrm>
                <a:off x="6979029" y="2185040"/>
                <a:ext cx="1422400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1" name="Picture 43" descr="http://www.all-creatures.org/recipes/images/i-pasta-rotini.jpg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94" y="4139576"/>
                <a:ext cx="1422400" cy="139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2" name="Picture 23" descr="C:\Documents and Settings\Tim\Local Settings\Temporary Internet Files\Content.IE5\P3GQ7LQN\sweet-potato[1]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4776" y="3990202"/>
                <a:ext cx="1467426" cy="146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Picture 33" descr="C:\Documents and Settings\Tim\Local Settings\Temporary Internet Files\Content.IE5\6CVJS32E\swedes[1]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3851" y="4493471"/>
                <a:ext cx="1300926" cy="906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4" name="Picture 42" descr="Fresh raw vegetables. Sliced carrots. 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7" t="7407" r="8643" b="6790"/>
              <a:stretch>
                <a:fillRect/>
              </a:stretch>
            </p:blipFill>
            <p:spPr bwMode="auto">
              <a:xfrm>
                <a:off x="4311621" y="4041940"/>
                <a:ext cx="1269016" cy="68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5" name="Picture 6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4" t="33073" r="56055" b="30469"/>
              <a:stretch>
                <a:fillRect/>
              </a:stretch>
            </p:blipFill>
            <p:spPr bwMode="auto">
              <a:xfrm>
                <a:off x="4311621" y="2120906"/>
                <a:ext cx="1344018" cy="909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6" name="Picture 67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06" t="26823" r="8887" b="26563"/>
              <a:stretch>
                <a:fillRect/>
              </a:stretch>
            </p:blipFill>
            <p:spPr bwMode="auto">
              <a:xfrm>
                <a:off x="4288735" y="2987060"/>
                <a:ext cx="1389790" cy="1084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Rectangle 5"/>
          <p:cNvSpPr/>
          <p:nvPr/>
        </p:nvSpPr>
        <p:spPr>
          <a:xfrm>
            <a:off x="4360654" y="4595882"/>
            <a:ext cx="4547046" cy="15019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Steady supply of energy</a:t>
            </a:r>
          </a:p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Feel full for longer</a:t>
            </a:r>
          </a:p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High in vitamins, minerals, fibre and some have protein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5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567" y="985315"/>
            <a:ext cx="931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Fruit</a:t>
            </a:r>
            <a:endParaRPr lang="en-GB" sz="3000" b="1" dirty="0">
              <a:solidFill>
                <a:srgbClr val="CC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53617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Does not have to be avoided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Does contain natural sugar so avoid large amounts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 portion of fresh fruit is the amount that fits in your cupped hand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The portion size for dried fruit is smaller: one tablespoon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Try to limit/avoid fruit juices and smoothies or keep to a maximum of 1 small glass a day </a:t>
            </a:r>
            <a:endParaRPr lang="en-GB" altLang="en-US" dirty="0">
              <a:cs typeface="Arial" panose="020B0604020202020204" pitchFamily="34" charset="0"/>
            </a:endParaRPr>
          </a:p>
          <a:p>
            <a:pPr>
              <a:buClr>
                <a:srgbClr val="CC0066"/>
              </a:buClr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28125" r="37154" b="60640"/>
          <a:stretch>
            <a:fillRect/>
          </a:stretch>
        </p:blipFill>
        <p:spPr bwMode="auto">
          <a:xfrm>
            <a:off x="5244436" y="1168615"/>
            <a:ext cx="2442954" cy="10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1988840"/>
            <a:ext cx="1584176" cy="121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48217" t="26562" r="47369" b="57291"/>
          <a:stretch/>
        </p:blipFill>
        <p:spPr bwMode="auto">
          <a:xfrm>
            <a:off x="6837416" y="2924944"/>
            <a:ext cx="432048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55348" t="59310" r="40323" b="30126"/>
          <a:stretch/>
        </p:blipFill>
        <p:spPr bwMode="auto">
          <a:xfrm>
            <a:off x="7590270" y="4135432"/>
            <a:ext cx="767306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7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988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Fibre</a:t>
            </a:r>
            <a:endParaRPr lang="en-GB" sz="3000" b="1" dirty="0">
              <a:solidFill>
                <a:srgbClr val="CC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120" y="177281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Good for digestive health 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Associated with a lower risk of cardiovascular diseases, type 2 diabetes and bowel cancer 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Linked with improving blood glucose levels, blood fat levels and blood pressure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Keeps you feeling fuller for longer  </a:t>
            </a:r>
          </a:p>
          <a:p>
            <a:endParaRPr lang="en-GB" dirty="0"/>
          </a:p>
          <a:p>
            <a:r>
              <a:rPr lang="en-GB" dirty="0"/>
              <a:t>Even though higher fibre options have health benefits they still contain carbohydrate - </a:t>
            </a:r>
            <a:r>
              <a:rPr lang="en-GB" b="1" dirty="0"/>
              <a:t>Be mindful of portion size</a:t>
            </a:r>
            <a:r>
              <a:rPr lang="en-GB" dirty="0"/>
              <a:t>.</a:t>
            </a:r>
          </a:p>
          <a:p>
            <a:pPr>
              <a:buClr>
                <a:srgbClr val="CC0066"/>
              </a:buClr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buClr>
                <a:srgbClr val="CC0066"/>
              </a:buClr>
            </a:pPr>
            <a:endParaRPr lang="en-GB" altLang="en-US" dirty="0"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about carbohydrates take a look at the other carbohydrate awareness recordings or book on to Diabetes Smart.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4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344</Words>
  <Application>Microsoft Office PowerPoint</Application>
  <PresentationFormat>On-screen Show (4:3)</PresentationFormat>
  <Paragraphs>112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Starchy and sugary foods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WALKER, Ken (WIRRAL COMMUNITY HEALTH AND CARE NHS FOUNDATION TRUST)</cp:lastModifiedBy>
  <cp:revision>58</cp:revision>
  <dcterms:created xsi:type="dcterms:W3CDTF">2018-02-22T10:53:55Z</dcterms:created>
  <dcterms:modified xsi:type="dcterms:W3CDTF">2021-06-02T15:33:13Z</dcterms:modified>
</cp:coreProperties>
</file>