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23" r:id="rId3"/>
    <p:sldId id="302" r:id="rId4"/>
    <p:sldId id="324" r:id="rId5"/>
    <p:sldId id="303" r:id="rId6"/>
    <p:sldId id="325" r:id="rId7"/>
    <p:sldId id="32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AB82-A1F5-4156-8FAE-54FA18A9134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0EC7F-7C60-4163-9997-6BCD1C6AE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9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0A900B-640F-41C1-BF44-3297C435A7A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A69F2C-DE82-4547-9E9E-4151AA8B58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library.nhs.uk/13-ImgZoom.php?imagid=5289&amp;back=/12-SearchResults.php?Search%3Dsugar%26type%3Dnew%26search%3DSearch&amp;lock=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15510F9-4E39-4753-9C26-E4FABEB1B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77CE73-DC62-41B4-92A7-6665181E40F6}"/>
              </a:ext>
            </a:extLst>
          </p:cNvPr>
          <p:cNvSpPr txBox="1"/>
          <p:nvPr/>
        </p:nvSpPr>
        <p:spPr>
          <a:xfrm>
            <a:off x="229330" y="1412776"/>
            <a:ext cx="3649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Carbohydrate Awareness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1A037-9D58-4241-BC50-2C25EEC916FA}"/>
              </a:ext>
            </a:extLst>
          </p:cNvPr>
          <p:cNvSpPr txBox="1"/>
          <p:nvPr/>
        </p:nvSpPr>
        <p:spPr>
          <a:xfrm>
            <a:off x="251520" y="4365104"/>
            <a:ext cx="213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Presented by:</a:t>
            </a:r>
          </a:p>
          <a:p>
            <a:r>
              <a:rPr lang="en-GB" dirty="0">
                <a:solidFill>
                  <a:schemeClr val="bg1"/>
                </a:solidFill>
              </a:rPr>
              <a:t>Community </a:t>
            </a:r>
            <a:r>
              <a:rPr lang="en-GB" dirty="0" err="1">
                <a:solidFill>
                  <a:schemeClr val="bg1"/>
                </a:solidFill>
              </a:rPr>
              <a:t>Dietitian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C54DD-ABC3-4AEE-8184-4190394AF83E}"/>
              </a:ext>
            </a:extLst>
          </p:cNvPr>
          <p:cNvSpPr txBox="1"/>
          <p:nvPr/>
        </p:nvSpPr>
        <p:spPr>
          <a:xfrm>
            <a:off x="251520" y="2276872"/>
            <a:ext cx="2020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Introduction to </a:t>
            </a:r>
          </a:p>
          <a:p>
            <a:r>
              <a:rPr lang="en-GB" sz="2200" b="1" dirty="0">
                <a:solidFill>
                  <a:schemeClr val="bg1"/>
                </a:solidFill>
              </a:rPr>
              <a:t>Carbohydrates</a:t>
            </a:r>
          </a:p>
        </p:txBody>
      </p:sp>
    </p:spTree>
    <p:extLst>
      <p:ext uri="{BB962C8B-B14F-4D97-AF65-F5344CB8AC3E}">
        <p14:creationId xmlns:p14="http://schemas.microsoft.com/office/powerpoint/2010/main" val="34853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30591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What is Diabetes?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Carbohydrates are found in starchy foods and sugar containing foods and drinks.</a:t>
            </a:r>
          </a:p>
          <a:p>
            <a:endParaRPr lang="en-GB" dirty="0"/>
          </a:p>
          <a:p>
            <a:r>
              <a:rPr lang="en-GB" dirty="0"/>
              <a:t>When we eat, our body breaks down carbohydrates into smaller sugar units called glucose, which moves into the blood. </a:t>
            </a:r>
          </a:p>
          <a:p>
            <a:endParaRPr lang="en-GB" dirty="0"/>
          </a:p>
          <a:p>
            <a:r>
              <a:rPr lang="en-GB" dirty="0"/>
              <a:t>In Diabetes there are high levels of glucose in the blood because either our body does not make or respond to the hormone insulin.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3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82248"/>
              </p:ext>
            </p:extLst>
          </p:nvPr>
        </p:nvGraphicFramePr>
        <p:xfrm>
          <a:off x="255190" y="967856"/>
          <a:ext cx="8565282" cy="50534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Carbohydrate</a:t>
                      </a:r>
                    </a:p>
                    <a:p>
                      <a:endParaRPr lang="en-GB" sz="1800" dirty="0"/>
                    </a:p>
                  </a:txBody>
                  <a:tcPr marL="91437" marR="9143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0070C0"/>
                          </a:solidFill>
                          <a:latin typeface="+mn-lt"/>
                        </a:rPr>
                        <a:t>No carbohydrate</a:t>
                      </a:r>
                    </a:p>
                  </a:txBody>
                  <a:tcPr marL="91437" marR="9143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Suga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and sugary foods/drinks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Starchy foods 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Starchy  vegetables (p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arsnip,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sweet potatoes, swede, beet root)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Most fruits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Milk</a:t>
                      </a:r>
                    </a:p>
                    <a:p>
                      <a:endParaRPr lang="en-GB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Yoghurt</a:t>
                      </a:r>
                    </a:p>
                    <a:p>
                      <a:endParaRPr lang="en-GB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Breaded/battered meat/fish</a:t>
                      </a:r>
                    </a:p>
                    <a:p>
                      <a:endParaRPr lang="en-GB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Baked beans</a:t>
                      </a:r>
                    </a:p>
                  </a:txBody>
                  <a:tcPr marL="91437" marR="9143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Most vegetables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Cheese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Meat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Fish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Eggs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Nuts 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Butter/fat spreads</a:t>
                      </a:r>
                    </a:p>
                    <a:p>
                      <a:endParaRPr lang="en-GB" sz="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Oils</a:t>
                      </a:r>
                    </a:p>
                    <a:p>
                      <a:endParaRPr lang="en-GB" sz="1800" dirty="0"/>
                    </a:p>
                  </a:txBody>
                  <a:tcPr marL="91437" marR="9143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0" t="28125" r="37154" b="62981"/>
          <a:stretch>
            <a:fillRect/>
          </a:stretch>
        </p:blipFill>
        <p:spPr bwMode="auto">
          <a:xfrm>
            <a:off x="2488406" y="3078526"/>
            <a:ext cx="1939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6" t="53027" r="43314" b="38168"/>
          <a:stretch/>
        </p:blipFill>
        <p:spPr bwMode="auto">
          <a:xfrm>
            <a:off x="6675120" y="2355056"/>
            <a:ext cx="1113628" cy="7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9" descr="https://thefoodstudent.files.wordpress.com/2014/04/5-a-d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6" r="33440" b="80478"/>
          <a:stretch>
            <a:fillRect/>
          </a:stretch>
        </p:blipFill>
        <p:spPr bwMode="auto">
          <a:xfrm>
            <a:off x="7645376" y="2048557"/>
            <a:ext cx="11525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0" descr="C:\Documents and Settings\Tim\Local Settings\Temporary Internet Files\Content.IE5\P3GQ7LQN\sweet-potato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6"/>
          <a:stretch/>
        </p:blipFill>
        <p:spPr bwMode="auto">
          <a:xfrm>
            <a:off x="3271645" y="3812578"/>
            <a:ext cx="627062" cy="7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7354" r="60904" b="40662"/>
          <a:stretch>
            <a:fillRect/>
          </a:stretch>
        </p:blipFill>
        <p:spPr bwMode="auto">
          <a:xfrm>
            <a:off x="1497220" y="5017824"/>
            <a:ext cx="936142" cy="62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22221" r="40558" b="7565"/>
          <a:stretch>
            <a:fillRect/>
          </a:stretch>
        </p:blipFill>
        <p:spPr bwMode="auto">
          <a:xfrm>
            <a:off x="3218615" y="4826805"/>
            <a:ext cx="617826" cy="69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9" t="59430" r="52328" b="36845"/>
          <a:stretch>
            <a:fillRect/>
          </a:stretch>
        </p:blipFill>
        <p:spPr bwMode="auto">
          <a:xfrm>
            <a:off x="5666020" y="2625056"/>
            <a:ext cx="8842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0" name="Group 3"/>
          <p:cNvGrpSpPr>
            <a:grpSpLocks/>
          </p:cNvGrpSpPr>
          <p:nvPr/>
        </p:nvGrpSpPr>
        <p:grpSpPr bwMode="auto">
          <a:xfrm>
            <a:off x="3652699" y="1174474"/>
            <a:ext cx="848519" cy="740532"/>
            <a:chOff x="3491880" y="1115029"/>
            <a:chExt cx="1070278" cy="945819"/>
          </a:xfrm>
        </p:grpSpPr>
        <p:pic>
          <p:nvPicPr>
            <p:cNvPr id="5152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0" t="71030" r="77838" b="15492"/>
            <a:stretch>
              <a:fillRect/>
            </a:stretch>
          </p:blipFill>
          <p:spPr bwMode="auto">
            <a:xfrm>
              <a:off x="3491880" y="1115029"/>
              <a:ext cx="1070278" cy="9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985733" y="1115029"/>
              <a:ext cx="489088" cy="342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5141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0" t="27693" r="48798" b="58269"/>
          <a:stretch>
            <a:fillRect/>
          </a:stretch>
        </p:blipFill>
        <p:spPr bwMode="auto">
          <a:xfrm>
            <a:off x="3170385" y="2343600"/>
            <a:ext cx="404813" cy="46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2" t="32504" r="40900" b="56340"/>
          <a:stretch>
            <a:fillRect/>
          </a:stretch>
        </p:blipFill>
        <p:spPr bwMode="auto">
          <a:xfrm>
            <a:off x="2567719" y="2181231"/>
            <a:ext cx="461305" cy="3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2" t="52101" r="35272" b="31528"/>
          <a:stretch>
            <a:fillRect/>
          </a:stretch>
        </p:blipFill>
        <p:spPr bwMode="auto">
          <a:xfrm>
            <a:off x="3857919" y="2377283"/>
            <a:ext cx="4191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6" t="66164" r="49519" b="21910"/>
          <a:stretch>
            <a:fillRect/>
          </a:stretch>
        </p:blipFill>
        <p:spPr bwMode="auto">
          <a:xfrm>
            <a:off x="1728880" y="3205504"/>
            <a:ext cx="539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70973" r="44353" b="22971"/>
          <a:stretch>
            <a:fillRect/>
          </a:stretch>
        </p:blipFill>
        <p:spPr bwMode="auto">
          <a:xfrm>
            <a:off x="2488406" y="3677079"/>
            <a:ext cx="4079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3" t="66933" r="54407" b="28278"/>
          <a:stretch>
            <a:fillRect/>
          </a:stretch>
        </p:blipFill>
        <p:spPr bwMode="auto">
          <a:xfrm>
            <a:off x="5559121" y="3346442"/>
            <a:ext cx="8191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5" t="71262" r="54407" b="24316"/>
          <a:stretch>
            <a:fillRect/>
          </a:stretch>
        </p:blipFill>
        <p:spPr bwMode="auto">
          <a:xfrm>
            <a:off x="6575425" y="399131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0" t="74854" r="59299" b="21922"/>
          <a:stretch>
            <a:fillRect/>
          </a:stretch>
        </p:blipFill>
        <p:spPr bwMode="auto">
          <a:xfrm>
            <a:off x="6356350" y="7318375"/>
            <a:ext cx="1123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0" t="75131" r="53847" b="19987"/>
          <a:stretch>
            <a:fillRect/>
          </a:stretch>
        </p:blipFill>
        <p:spPr bwMode="auto">
          <a:xfrm>
            <a:off x="6956425" y="3283869"/>
            <a:ext cx="854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1" t="71906" r="64883" b="23396"/>
          <a:stretch>
            <a:fillRect/>
          </a:stretch>
        </p:blipFill>
        <p:spPr bwMode="auto">
          <a:xfrm>
            <a:off x="8036388" y="3371182"/>
            <a:ext cx="60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8" t="69241" r="27043" b="23642"/>
          <a:stretch>
            <a:fillRect/>
          </a:stretch>
        </p:blipFill>
        <p:spPr bwMode="auto">
          <a:xfrm>
            <a:off x="7383462" y="4875520"/>
            <a:ext cx="10255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7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258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carbohydrates are broken down to provide glucose and will increase your blood glucose level.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amount </a:t>
            </a:r>
            <a:r>
              <a:rPr lang="en-GB" dirty="0"/>
              <a:t>(portion size) of carbohydrate is the main dietary factor affecting blood glucose levels.</a:t>
            </a:r>
          </a:p>
          <a:p>
            <a:endParaRPr lang="en-GB" dirty="0"/>
          </a:p>
          <a:p>
            <a:r>
              <a:rPr lang="en-GB" dirty="0"/>
              <a:t>It is important to choose more nutritious carbohydrates.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9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57563"/>
              </p:ext>
            </p:extLst>
          </p:nvPr>
        </p:nvGraphicFramePr>
        <p:xfrm>
          <a:off x="161764" y="919970"/>
          <a:ext cx="8712522" cy="5155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CC0066"/>
                          </a:solidFill>
                          <a:effectLst/>
                        </a:rPr>
                        <a:t>Starch</a:t>
                      </a:r>
                      <a:endParaRPr lang="en-GB" sz="1800" b="1" dirty="0">
                        <a:solidFill>
                          <a:srgbClr val="CC00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</a:pPr>
                      <a:r>
                        <a:rPr lang="en-GB" sz="1800" b="1" dirty="0">
                          <a:solidFill>
                            <a:srgbClr val="CC0066"/>
                          </a:solidFill>
                          <a:effectLst/>
                        </a:rPr>
                        <a:t>Added/free sugars</a:t>
                      </a:r>
                      <a:endParaRPr lang="en-GB" sz="1800" b="1" dirty="0">
                        <a:solidFill>
                          <a:srgbClr val="CC00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700"/>
                        </a:spcAft>
                      </a:pPr>
                      <a:r>
                        <a:rPr lang="en-GB" sz="1800" b="1" dirty="0">
                          <a:solidFill>
                            <a:srgbClr val="CC0066"/>
                          </a:solidFill>
                          <a:effectLst/>
                        </a:rPr>
                        <a:t>Natural sugars</a:t>
                      </a:r>
                      <a:endParaRPr lang="en-GB" sz="1800" b="1" dirty="0">
                        <a:solidFill>
                          <a:srgbClr val="CC006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bread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rice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potato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pasta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noodles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breakfast cereals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oats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couscous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yams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corn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lentils and legumes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plain biscuits and buns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crackers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anything made with flour such as pizza, pastry and thickened sauces and soups.</a:t>
                      </a: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granulated sugar (brown/white)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sweets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chocolate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jams/preserves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sugary soft drinks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honey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syrups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fruit juice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jelly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cakes*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desserts*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biscuits*</a:t>
                      </a: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</a:rPr>
                        <a:t>Fructose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fruit (fresh, dried, tinned and juice)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</a:rPr>
                        <a:t>Lactose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milk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dairy foods like yoghurt,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fromage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frais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and ice cream  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673" marR="596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0" t="27693" r="48798" b="58269"/>
          <a:stretch>
            <a:fillRect/>
          </a:stretch>
        </p:blipFill>
        <p:spPr bwMode="auto">
          <a:xfrm>
            <a:off x="1813199" y="1550674"/>
            <a:ext cx="8651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4" t="42120" r="45673" b="41145"/>
          <a:stretch>
            <a:fillRect/>
          </a:stretch>
        </p:blipFill>
        <p:spPr bwMode="auto">
          <a:xfrm>
            <a:off x="1690168" y="3090068"/>
            <a:ext cx="11112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8" descr="Blocks of white refined sugar lumps. Cubes.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t="23903" r="19290" b="8540"/>
          <a:stretch>
            <a:fillRect/>
          </a:stretch>
        </p:blipFill>
        <p:spPr bwMode="auto">
          <a:xfrm>
            <a:off x="4651302" y="1839913"/>
            <a:ext cx="10398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5" name="Group 5"/>
          <p:cNvGrpSpPr>
            <a:grpSpLocks/>
          </p:cNvGrpSpPr>
          <p:nvPr/>
        </p:nvGrpSpPr>
        <p:grpSpPr bwMode="auto">
          <a:xfrm>
            <a:off x="4518025" y="3316288"/>
            <a:ext cx="1069975" cy="946150"/>
            <a:chOff x="3491880" y="1115029"/>
            <a:chExt cx="1070278" cy="945819"/>
          </a:xfrm>
        </p:grpSpPr>
        <p:pic>
          <p:nvPicPr>
            <p:cNvPr id="616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0" t="71030" r="77838" b="15492"/>
            <a:stretch>
              <a:fillRect/>
            </a:stretch>
          </p:blipFill>
          <p:spPr bwMode="auto">
            <a:xfrm>
              <a:off x="3491880" y="1115029"/>
              <a:ext cx="1070278" cy="94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985733" y="1115029"/>
              <a:ext cx="489088" cy="342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61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0" t="28125" r="44106" b="62981"/>
          <a:stretch>
            <a:fillRect/>
          </a:stretch>
        </p:blipFill>
        <p:spPr bwMode="auto">
          <a:xfrm>
            <a:off x="6084888" y="2736814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6" t="66164" r="49519" b="21910"/>
          <a:stretch>
            <a:fillRect/>
          </a:stretch>
        </p:blipFill>
        <p:spPr bwMode="auto">
          <a:xfrm>
            <a:off x="7667625" y="3702050"/>
            <a:ext cx="8651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258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Focus on the total </a:t>
            </a:r>
            <a:r>
              <a:rPr lang="en-GB" b="1" dirty="0"/>
              <a:t>carbohydrate</a:t>
            </a:r>
            <a:r>
              <a:rPr lang="en-GB" dirty="0"/>
              <a:t> content and not just the sugar content.</a:t>
            </a:r>
          </a:p>
          <a:p>
            <a:endParaRPr lang="en-GB" dirty="0"/>
          </a:p>
          <a:p>
            <a:r>
              <a:rPr lang="en-GB" dirty="0"/>
              <a:t>As the amount of carbohydrates eaten has the biggest effect on blood glucose levels after eating, reducing portions or matching carbohydrate to insulin injection can help manage blood glucose levels.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258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more information about carbohydrates take a look at the other carbohydrate awareness recordings or book on to Diabetes Smart.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6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326</Words>
  <Application>Microsoft Office PowerPoint</Application>
  <PresentationFormat>On-screen Show (4:3)</PresentationFormat>
  <Paragraphs>122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WALKER, Ken (WIRRAL COMMUNITY HEALTH AND CARE NHS FOUNDATION TRUST)</cp:lastModifiedBy>
  <cp:revision>58</cp:revision>
  <dcterms:created xsi:type="dcterms:W3CDTF">2018-02-22T10:53:55Z</dcterms:created>
  <dcterms:modified xsi:type="dcterms:W3CDTF">2021-06-02T15:31:05Z</dcterms:modified>
</cp:coreProperties>
</file>